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78" r:id="rId2"/>
    <p:sldId id="279" r:id="rId3"/>
    <p:sldId id="283" r:id="rId4"/>
    <p:sldId id="282" r:id="rId5"/>
    <p:sldId id="281" r:id="rId6"/>
    <p:sldId id="277" r:id="rId7"/>
    <p:sldId id="284" r:id="rId8"/>
    <p:sldId id="276" r:id="rId9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55A15C"/>
    <a:srgbClr val="FDC0BB"/>
    <a:srgbClr val="C20813"/>
    <a:srgbClr val="C20713"/>
    <a:srgbClr val="F47320"/>
    <a:srgbClr val="F57320"/>
    <a:srgbClr val="C407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5" d="100"/>
          <a:sy n="95" d="100"/>
        </p:scale>
        <p:origin x="105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B3C95A-12DC-4ADE-82FE-9B83C6EE1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C9143A6-5353-410A-85D8-7968ABA853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13EDE0-94DD-4D2B-89AF-4CC3B3FA0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2E576B-8A5F-4306-8D14-FDA6B76C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BD77F6-2B81-4E4A-B92A-9EA9E136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01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ECE3E5-7F99-47A7-947D-7737864A4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D03779E-1341-4460-95EF-1679E5D47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B927E8-8D47-4E6C-B741-7E2B1719F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DCA116-A936-4F53-9C7B-04F24385B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720AC2-BD81-43AF-BC5C-71307F567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12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DDE529-FD08-4C9F-A73B-1AFD98081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1492CE0-EA5E-4E88-AC8D-C6BD1CC70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8E8070-F214-4D83-8583-F893908E7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B056CA-0C1D-4594-9012-07956EB6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96459B0-418B-4376-8409-70D67A98A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628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EB8CE3-178C-4FEB-91D2-11E7331D0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B324CA-EBEA-444A-B40C-4FEAF3311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4CAA066-D7A1-4EF3-94FD-D6493179F4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08DF964-F855-4714-86D9-30401099D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5C641F6-353F-4AB4-BB0E-88B10FBAD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EA6A2AD-BEFD-4A0B-A149-1FC5C19C5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0735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359757-7A6D-4B37-985E-C41A67C7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EEE771D-9EDE-43BA-B91C-B32BC9DF1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DADFECD-310A-4D89-9FEC-40D9EC7B1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09A9AE3-9522-4FFC-8BB7-2ABC6568C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65BEEAB-97E1-48E0-B119-C94A1F26EB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ABF36E1-5A50-4C4A-A160-C8AB8E9E5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64080D1-5CF2-436A-A292-F982A34B2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2EB07D7-40F3-4F2D-BEC1-52A5073E0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570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1173AB-D0BD-4678-9409-7CF92B42B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0618942-CAB7-4B40-B60C-EBC2D9E3A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B843265-F8A7-4269-A9AE-57BBBFF36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2958AC7-A9F3-4E53-8255-74B392B27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334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8C309A1-4CAA-4AE3-AE6E-2B8B88C06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D8CCBE4-2A6F-4E83-8C07-4463CF435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C61A53D-E267-49A9-A591-ABAAE551C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1942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2474DD-56E7-4EA4-B73B-51FCAE125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6D7D266-9D91-4A1D-BDC9-B026B120E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E8255CE-2B6B-486E-8962-3F8813CC4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F08D7A9-38D6-475E-A545-47BF9370C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6800AD7-E0B3-4441-A3AB-83100525F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7C86308-7134-4B9F-85FB-3AD249AB7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772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792E53-DE8E-4B7F-8F58-07B77A6D1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3DF8E44-BADB-44F9-A75D-460B25A403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3687D43-AE5A-4FF5-8C2C-A87A92401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7BE64C1-C071-4846-ADF7-CF790ED15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7074C20-4342-42BA-82BB-72F9D56A4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5C3B7A-B0E6-4FEE-BC36-53EBC7683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2182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4E66EF-F461-4D79-9E54-CBADA29A0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C14159F-D328-4369-8EE2-4465FA757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53518C-8148-499E-A724-E85603FF0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BF6320-9BC6-449D-9ACE-9DE61EDCC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3D1E5F-B3C6-4538-92D0-445DBAF5D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75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0BCB493-82EC-4AA2-9BC8-3C4B8A1D01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70EBFC7-3C94-4E59-B848-DAA96727A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C83359-4447-4BDE-85D7-968B3136E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67DEE5-9C33-4B3A-9114-6AC832B88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32F2A8-A2B1-4FB9-963F-D01704A6F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042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AC15058-EDC0-449C-A8D3-F29363260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09CC1F6-8D32-47BB-9534-8E3921DB7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87EF99-50DF-46E5-8D79-4762CC6115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9A183-C615-40CD-9351-44A339FE47CF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70766B-304D-4A24-A824-87B86EEE6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B71B000-792E-4492-96AF-91F00600A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EF6AB-4808-49C8-A68F-F1CE805CB8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549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3.png"/><Relationship Id="rId7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0.wmf"/><Relationship Id="rId5" Type="http://schemas.openxmlformats.org/officeDocument/2006/relationships/image" Target="../media/image16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15.png"/><Relationship Id="rId9" Type="http://schemas.openxmlformats.org/officeDocument/2006/relationships/image" Target="../media/image1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png"/><Relationship Id="rId3" Type="http://schemas.openxmlformats.org/officeDocument/2006/relationships/image" Target="../media/image22.jpeg"/><Relationship Id="rId7" Type="http://schemas.openxmlformats.org/officeDocument/2006/relationships/image" Target="../media/image24.png"/><Relationship Id="rId12" Type="http://schemas.openxmlformats.org/officeDocument/2006/relationships/image" Target="../media/image29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28.png"/><Relationship Id="rId5" Type="http://schemas.openxmlformats.org/officeDocument/2006/relationships/image" Target="../media/image1.png"/><Relationship Id="rId10" Type="http://schemas.openxmlformats.org/officeDocument/2006/relationships/image" Target="../media/image27.svg"/><Relationship Id="rId4" Type="http://schemas.openxmlformats.org/officeDocument/2006/relationships/image" Target="../media/image23.jpe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F061456-3777-4485-8204-303A5BFD9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649" y="6207917"/>
            <a:ext cx="1782911" cy="403093"/>
          </a:xfrm>
          <a:prstGeom prst="rect">
            <a:avLst/>
          </a:prstGeom>
        </p:spPr>
      </p:pic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ABDC27F7-34CE-423F-9DB8-E2D3D5C030D9}"/>
              </a:ext>
            </a:extLst>
          </p:cNvPr>
          <p:cNvCxnSpPr>
            <a:cxnSpLocks/>
          </p:cNvCxnSpPr>
          <p:nvPr/>
        </p:nvCxnSpPr>
        <p:spPr>
          <a:xfrm>
            <a:off x="3784642" y="1580488"/>
            <a:ext cx="4350027" cy="1"/>
          </a:xfrm>
          <a:prstGeom prst="line">
            <a:avLst/>
          </a:prstGeom>
          <a:ln w="57150">
            <a:solidFill>
              <a:srgbClr val="C208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5BB3C82-05E8-4E04-AFB0-3B596FCE5F80}"/>
              </a:ext>
            </a:extLst>
          </p:cNvPr>
          <p:cNvSpPr txBox="1"/>
          <p:nvPr/>
        </p:nvSpPr>
        <p:spPr>
          <a:xfrm>
            <a:off x="3762184" y="1218405"/>
            <a:ext cx="164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solidFill>
                  <a:srgbClr val="C40712"/>
                </a:solidFill>
              </a:rPr>
              <a:t>2024</a:t>
            </a:r>
            <a:endParaRPr lang="ko-KR" altLang="en-US" b="1" dirty="0">
              <a:solidFill>
                <a:srgbClr val="C40712"/>
              </a:solidFill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46AC7AF8-8DA8-C895-45AA-8DEAF47C6590}"/>
              </a:ext>
            </a:extLst>
          </p:cNvPr>
          <p:cNvCxnSpPr>
            <a:cxnSpLocks/>
          </p:cNvCxnSpPr>
          <p:nvPr/>
        </p:nvCxnSpPr>
        <p:spPr>
          <a:xfrm>
            <a:off x="3784641" y="3881270"/>
            <a:ext cx="4350027" cy="1"/>
          </a:xfrm>
          <a:prstGeom prst="line">
            <a:avLst/>
          </a:prstGeom>
          <a:ln w="57150">
            <a:solidFill>
              <a:srgbClr val="C208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9D7EE73-0E31-45DF-B64C-06F516657A20}"/>
              </a:ext>
            </a:extLst>
          </p:cNvPr>
          <p:cNvSpPr txBox="1"/>
          <p:nvPr/>
        </p:nvSpPr>
        <p:spPr>
          <a:xfrm>
            <a:off x="4343583" y="1264571"/>
            <a:ext cx="2910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Change &amp; Challenge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0E0F097-FA0A-41B9-F5F2-B17B7906D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490" y="6162607"/>
            <a:ext cx="1161067" cy="47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075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EE8523DF-BC62-95DA-D821-2FF19FDE2E67}"/>
              </a:ext>
            </a:extLst>
          </p:cNvPr>
          <p:cNvGrpSpPr/>
          <p:nvPr/>
        </p:nvGrpSpPr>
        <p:grpSpPr>
          <a:xfrm>
            <a:off x="0" y="-25145"/>
            <a:ext cx="12192000" cy="353708"/>
            <a:chOff x="0" y="-25145"/>
            <a:chExt cx="12192000" cy="353708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44AEEB76-DE14-1D16-C00B-2FE221FCEBAC}"/>
                </a:ext>
              </a:extLst>
            </p:cNvPr>
            <p:cNvGrpSpPr/>
            <p:nvPr/>
          </p:nvGrpSpPr>
          <p:grpSpPr>
            <a:xfrm>
              <a:off x="10428195" y="-25145"/>
              <a:ext cx="1700938" cy="353708"/>
              <a:chOff x="9476485" y="290611"/>
              <a:chExt cx="1801115" cy="400110"/>
            </a:xfrm>
          </p:grpSpPr>
          <p:pic>
            <p:nvPicPr>
              <p:cNvPr id="4" name="그림 3">
                <a:extLst>
                  <a:ext uri="{FF2B5EF4-FFF2-40B4-BE49-F238E27FC236}">
                    <a16:creationId xmlns:a16="http://schemas.microsoft.com/office/drawing/2014/main" id="{DACB8F38-B584-41C7-8216-B15118B846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76485" y="392302"/>
                <a:ext cx="1017169" cy="262308"/>
              </a:xfrm>
              <a:prstGeom prst="rect">
                <a:avLst/>
              </a:prstGeom>
            </p:spPr>
          </p:pic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0BC8B363-ED64-419F-8F0C-2E76160879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6473" y="290611"/>
                <a:ext cx="931127" cy="400110"/>
              </a:xfrm>
              <a:prstGeom prst="rect">
                <a:avLst/>
              </a:prstGeom>
            </p:spPr>
          </p:pic>
        </p:grp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AB08D3C-7E7B-49D9-964A-96F38502A1A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28563"/>
              <a:ext cx="12192000" cy="0"/>
            </a:xfrm>
            <a:prstGeom prst="line">
              <a:avLst/>
            </a:prstGeom>
            <a:ln w="28575">
              <a:solidFill>
                <a:srgbClr val="C20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6A6933D9-EC9A-4132-884F-0EB616B9375D}"/>
              </a:ext>
            </a:extLst>
          </p:cNvPr>
          <p:cNvCxnSpPr>
            <a:cxnSpLocks/>
          </p:cNvCxnSpPr>
          <p:nvPr/>
        </p:nvCxnSpPr>
        <p:spPr>
          <a:xfrm>
            <a:off x="0" y="6616633"/>
            <a:ext cx="12192000" cy="0"/>
          </a:xfrm>
          <a:prstGeom prst="line">
            <a:avLst/>
          </a:prstGeom>
          <a:ln w="28575">
            <a:solidFill>
              <a:srgbClr val="C207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0A87D6D-C09F-4F6D-B6D0-7D96266FE261}"/>
              </a:ext>
            </a:extLst>
          </p:cNvPr>
          <p:cNvSpPr/>
          <p:nvPr/>
        </p:nvSpPr>
        <p:spPr>
          <a:xfrm>
            <a:off x="0" y="386257"/>
            <a:ext cx="914400" cy="457205"/>
          </a:xfrm>
          <a:prstGeom prst="rect">
            <a:avLst/>
          </a:prstGeom>
          <a:solidFill>
            <a:srgbClr val="C20813"/>
          </a:solidFill>
          <a:ln>
            <a:solidFill>
              <a:srgbClr val="C20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D53431-7C11-47AC-A7A0-791C80FD6108}"/>
              </a:ext>
            </a:extLst>
          </p:cNvPr>
          <p:cNvSpPr txBox="1"/>
          <p:nvPr/>
        </p:nvSpPr>
        <p:spPr>
          <a:xfrm>
            <a:off x="914400" y="420632"/>
            <a:ext cx="3258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err="1">
                <a:latin typeface="+mn-ea"/>
              </a:rPr>
              <a:t>CVTe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전자칠판 설치사례</a:t>
            </a:r>
          </a:p>
        </p:txBody>
      </p:sp>
      <p:pic>
        <p:nvPicPr>
          <p:cNvPr id="43" name="그림 42">
            <a:extLst>
              <a:ext uri="{FF2B5EF4-FFF2-40B4-BE49-F238E27FC236}">
                <a16:creationId xmlns:a16="http://schemas.microsoft.com/office/drawing/2014/main" id="{0969D180-F081-49E0-94F8-610ED261B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611" y="2812040"/>
            <a:ext cx="3084256" cy="2123037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D10D03F3-272E-4401-A559-5DD3F8D630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1"/>
          <a:stretch/>
        </p:blipFill>
        <p:spPr>
          <a:xfrm>
            <a:off x="7401963" y="2730395"/>
            <a:ext cx="1549553" cy="2352962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AECDDD69-F152-4A10-BD5A-D115A0037C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523" y="5083358"/>
            <a:ext cx="3200736" cy="839910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B75CEAE8-0EF8-49B0-81C0-1049C3EEB6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873" y="983976"/>
            <a:ext cx="3673240" cy="1585231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79DEF7DC-0276-4F5E-937F-97EFDFCD9E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7" y="2511994"/>
            <a:ext cx="5047722" cy="1920597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1425E970-7AC9-4C2E-9381-1E608F3751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79" y="1018378"/>
            <a:ext cx="4641126" cy="1229363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EFE8B41E-DAAA-485E-83CC-59FC891A23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10" y="1230713"/>
            <a:ext cx="5289559" cy="1813191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91AB5EB7-6ECA-4513-88F5-973F079657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75" y="4210806"/>
            <a:ext cx="4739611" cy="1545401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9738D1FF-1789-47EA-A38C-81CB0B5B8C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604" y="5252905"/>
            <a:ext cx="2464967" cy="1188277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99CC7A3C-30E7-4AB4-8D7F-CC2B5B644C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132" y="5209532"/>
            <a:ext cx="2650804" cy="123165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452172E-F747-4AE4-AA19-95BEEBE62C3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1024" y="1848012"/>
            <a:ext cx="6667418" cy="1659885"/>
          </a:xfrm>
          <a:prstGeom prst="rect">
            <a:avLst/>
          </a:prstGeom>
        </p:spPr>
      </p:pic>
      <p:grpSp>
        <p:nvGrpSpPr>
          <p:cNvPr id="61" name="그룹 60">
            <a:extLst>
              <a:ext uri="{FF2B5EF4-FFF2-40B4-BE49-F238E27FC236}">
                <a16:creationId xmlns:a16="http://schemas.microsoft.com/office/drawing/2014/main" id="{56D039AB-928C-44F6-AEA5-9A17BACCB0F7}"/>
              </a:ext>
            </a:extLst>
          </p:cNvPr>
          <p:cNvGrpSpPr/>
          <p:nvPr/>
        </p:nvGrpSpPr>
        <p:grpSpPr>
          <a:xfrm rot="19683630">
            <a:off x="4193494" y="2016176"/>
            <a:ext cx="6416938" cy="1585231"/>
            <a:chOff x="3001608" y="2142393"/>
            <a:chExt cx="5178241" cy="1585231"/>
          </a:xfrm>
        </p:grpSpPr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FF10032-56A3-4A6E-9959-E4D7ACB22EAB}"/>
                </a:ext>
              </a:extLst>
            </p:cNvPr>
            <p:cNvSpPr/>
            <p:nvPr/>
          </p:nvSpPr>
          <p:spPr>
            <a:xfrm>
              <a:off x="3001608" y="2142393"/>
              <a:ext cx="4552282" cy="1585231"/>
            </a:xfrm>
            <a:prstGeom prst="rect">
              <a:avLst/>
            </a:prstGeom>
            <a:noFill/>
            <a:ln w="165100">
              <a:solidFill>
                <a:srgbClr val="C207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A5B096F-DD89-4527-8A8F-0E718AA54E3C}"/>
                </a:ext>
              </a:extLst>
            </p:cNvPr>
            <p:cNvSpPr txBox="1"/>
            <p:nvPr/>
          </p:nvSpPr>
          <p:spPr>
            <a:xfrm>
              <a:off x="3121329" y="2435724"/>
              <a:ext cx="48761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solidFill>
                    <a:srgbClr val="C20713"/>
                  </a:solidFill>
                </a:rPr>
                <a:t>국내 관공서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,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기업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,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대학교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,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학원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,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초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/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중</a:t>
              </a:r>
              <a:r>
                <a:rPr lang="en-US" altLang="ko-KR" sz="2000" b="1" dirty="0">
                  <a:solidFill>
                    <a:srgbClr val="C20713"/>
                  </a:solidFill>
                </a:rPr>
                <a:t>/</a:t>
              </a:r>
              <a:r>
                <a:rPr lang="ko-KR" altLang="en-US" sz="2000" b="1" dirty="0">
                  <a:solidFill>
                    <a:srgbClr val="C20713"/>
                  </a:solidFill>
                </a:rPr>
                <a:t>고등학교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2C74400-B436-43E8-929F-5D7E39B9F37B}"/>
                </a:ext>
              </a:extLst>
            </p:cNvPr>
            <p:cNvSpPr txBox="1"/>
            <p:nvPr/>
          </p:nvSpPr>
          <p:spPr>
            <a:xfrm>
              <a:off x="3538723" y="2851204"/>
              <a:ext cx="46411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>
                  <a:solidFill>
                    <a:srgbClr val="C00000"/>
                  </a:solidFill>
                </a:rPr>
                <a:t>총 </a:t>
              </a:r>
              <a:r>
                <a:rPr lang="en-US" altLang="ko-KR" sz="2800" b="1">
                  <a:solidFill>
                    <a:srgbClr val="C00000"/>
                  </a:solidFill>
                </a:rPr>
                <a:t>15,000 </a:t>
              </a:r>
              <a:r>
                <a:rPr lang="ko-KR" altLang="en-US" sz="2800" b="1" dirty="0">
                  <a:solidFill>
                    <a:srgbClr val="C00000"/>
                  </a:solidFill>
                </a:rPr>
                <a:t>여대 설치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3935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5C6C5416-4582-DC1E-21FF-9F0456118AA5}"/>
              </a:ext>
            </a:extLst>
          </p:cNvPr>
          <p:cNvGrpSpPr/>
          <p:nvPr/>
        </p:nvGrpSpPr>
        <p:grpSpPr>
          <a:xfrm>
            <a:off x="0" y="-25145"/>
            <a:ext cx="12192000" cy="353708"/>
            <a:chOff x="0" y="-25145"/>
            <a:chExt cx="12192000" cy="353708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B74EF35D-F037-FB0A-AD4C-68D08C7D09A9}"/>
                </a:ext>
              </a:extLst>
            </p:cNvPr>
            <p:cNvGrpSpPr/>
            <p:nvPr/>
          </p:nvGrpSpPr>
          <p:grpSpPr>
            <a:xfrm>
              <a:off x="10428195" y="-25145"/>
              <a:ext cx="1700938" cy="353708"/>
              <a:chOff x="9476485" y="290611"/>
              <a:chExt cx="1801115" cy="400110"/>
            </a:xfrm>
          </p:grpSpPr>
          <p:pic>
            <p:nvPicPr>
              <p:cNvPr id="7" name="그림 6">
                <a:extLst>
                  <a:ext uri="{FF2B5EF4-FFF2-40B4-BE49-F238E27FC236}">
                    <a16:creationId xmlns:a16="http://schemas.microsoft.com/office/drawing/2014/main" id="{EDA3DDE3-6F80-B30C-0B32-B6417A809F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76485" y="392302"/>
                <a:ext cx="1017169" cy="262308"/>
              </a:xfrm>
              <a:prstGeom prst="rect">
                <a:avLst/>
              </a:prstGeom>
            </p:spPr>
          </p:pic>
          <p:pic>
            <p:nvPicPr>
              <p:cNvPr id="8" name="그림 7">
                <a:extLst>
                  <a:ext uri="{FF2B5EF4-FFF2-40B4-BE49-F238E27FC236}">
                    <a16:creationId xmlns:a16="http://schemas.microsoft.com/office/drawing/2014/main" id="{5371CC8B-240C-56ED-FBFA-8901E2D15D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6473" y="290611"/>
                <a:ext cx="931127" cy="400110"/>
              </a:xfrm>
              <a:prstGeom prst="rect">
                <a:avLst/>
              </a:prstGeom>
            </p:spPr>
          </p:pic>
        </p:grp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1369768-91C8-EFF7-889A-029EE10D6D5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28563"/>
              <a:ext cx="12192000" cy="0"/>
            </a:xfrm>
            <a:prstGeom prst="line">
              <a:avLst/>
            </a:prstGeom>
            <a:ln w="28575">
              <a:solidFill>
                <a:srgbClr val="C20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B154A2-3D1C-60EE-CA48-DE59DFAC17C8}"/>
              </a:ext>
            </a:extLst>
          </p:cNvPr>
          <p:cNvSpPr/>
          <p:nvPr/>
        </p:nvSpPr>
        <p:spPr>
          <a:xfrm>
            <a:off x="0" y="386257"/>
            <a:ext cx="914400" cy="457205"/>
          </a:xfrm>
          <a:prstGeom prst="rect">
            <a:avLst/>
          </a:prstGeom>
          <a:solidFill>
            <a:srgbClr val="C20813"/>
          </a:solidFill>
          <a:ln>
            <a:solidFill>
              <a:srgbClr val="C20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C978D-594E-18EE-41DE-B109F4A7D921}"/>
              </a:ext>
            </a:extLst>
          </p:cNvPr>
          <p:cNvSpPr txBox="1"/>
          <p:nvPr/>
        </p:nvSpPr>
        <p:spPr>
          <a:xfrm>
            <a:off x="1025765" y="381797"/>
            <a:ext cx="4689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err="1">
                <a:solidFill>
                  <a:srgbClr val="FF0000"/>
                </a:solidFill>
                <a:latin typeface="+mn-ea"/>
              </a:rPr>
              <a:t>CVTe</a:t>
            </a:r>
            <a:r>
              <a:rPr lang="en-US" altLang="ko-KR" sz="20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전자칠판의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2400" b="1" dirty="0">
                <a:solidFill>
                  <a:srgbClr val="FF0000"/>
                </a:solidFill>
                <a:latin typeface="+mn-ea"/>
              </a:rPr>
              <a:t>BEST POINT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D21608A-3ECA-B61D-53F1-9B0142EF59E9}"/>
              </a:ext>
            </a:extLst>
          </p:cNvPr>
          <p:cNvSpPr/>
          <p:nvPr/>
        </p:nvSpPr>
        <p:spPr>
          <a:xfrm>
            <a:off x="1025765" y="1112962"/>
            <a:ext cx="410843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Point1. 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안드로이드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11 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→ </a:t>
            </a:r>
            <a:r>
              <a:rPr lang="en-US" altLang="ko-KR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13 Upgrade</a:t>
            </a:r>
            <a:r>
              <a:rPr lang="ko-KR" altLang="en-US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가능</a:t>
            </a:r>
            <a:endParaRPr lang="en-US" altLang="ko-KR" sz="1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7F43D68-794F-8E3A-A3DB-78AE10E121EF}"/>
              </a:ext>
            </a:extLst>
          </p:cNvPr>
          <p:cNvSpPr/>
          <p:nvPr/>
        </p:nvSpPr>
        <p:spPr>
          <a:xfrm>
            <a:off x="1025765" y="1631986"/>
            <a:ext cx="810151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Point2. 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안드로이드 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OS(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전자칠판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)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와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Windows OS(PC)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를 각각 또는 동시에 사용 가능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E4FA342-D49A-84A1-50C3-22C4132FA34A}"/>
              </a:ext>
            </a:extLst>
          </p:cNvPr>
          <p:cNvSpPr/>
          <p:nvPr/>
        </p:nvSpPr>
        <p:spPr>
          <a:xfrm>
            <a:off x="1025765" y="2120294"/>
            <a:ext cx="375897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Point3. PIP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기능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과 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40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포인트 터치 지원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DB3197F-9DBC-FED1-88DC-06E497102027}"/>
              </a:ext>
            </a:extLst>
          </p:cNvPr>
          <p:cNvSpPr/>
          <p:nvPr/>
        </p:nvSpPr>
        <p:spPr>
          <a:xfrm>
            <a:off x="927629" y="3103725"/>
            <a:ext cx="595637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Point5. 20W X 2EA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의 스피커가 탑재되어 학습 몰입도 상승 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7FB5CBA-EC91-D416-404A-3615507E4B9D}"/>
              </a:ext>
            </a:extLst>
          </p:cNvPr>
          <p:cNvSpPr/>
          <p:nvPr/>
        </p:nvSpPr>
        <p:spPr>
          <a:xfrm>
            <a:off x="1025765" y="2584406"/>
            <a:ext cx="576010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Point4. 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Zero Gap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적용으로 정확하고 선명한 터치 화면 구현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BD816E4-F68D-8D5C-D739-718F0319CE4E}"/>
              </a:ext>
            </a:extLst>
          </p:cNvPr>
          <p:cNvSpPr/>
          <p:nvPr/>
        </p:nvSpPr>
        <p:spPr>
          <a:xfrm>
            <a:off x="1025765" y="4575169"/>
            <a:ext cx="7888236" cy="15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Point8. </a:t>
            </a:r>
            <a:r>
              <a:rPr lang="en-US" altLang="ko-KR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DMS(</a:t>
            </a:r>
            <a:r>
              <a:rPr lang="ko-KR" altLang="en-US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원격관리시스템</a:t>
            </a:r>
            <a:r>
              <a:rPr lang="en-US" altLang="ko-KR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) </a:t>
            </a:r>
            <a:r>
              <a:rPr lang="ko-KR" altLang="en-US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도입</a:t>
            </a:r>
            <a:endParaRPr lang="en-US" altLang="ko-KR" sz="1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         -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(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원격제어로 파일 관리 및 프로그램 추가 삭제 가능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         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- (</a:t>
            </a:r>
            <a:r>
              <a:rPr lang="ko-KR" alt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여러대의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전자칠판 및 광고용 </a:t>
            </a:r>
            <a:r>
              <a:rPr lang="ko-KR" alt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사이니지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원격 제어 가능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         - (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실시간 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A/S)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0B3608A-3482-994A-3BEC-B7CF3FB48337}"/>
              </a:ext>
            </a:extLst>
          </p:cNvPr>
          <p:cNvSpPr/>
          <p:nvPr/>
        </p:nvSpPr>
        <p:spPr>
          <a:xfrm>
            <a:off x="1025765" y="3629685"/>
            <a:ext cx="685918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Point6. AP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모듈 탑재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(2.4~5G </a:t>
            </a:r>
            <a:r>
              <a:rPr lang="en-US" altLang="ko-KR" sz="1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Wifi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지원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)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로 빠르고 안정적인 무선 </a:t>
            </a:r>
            <a:r>
              <a:rPr lang="ko-KR" alt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미러링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7389CAD-3E9C-6C35-52FC-58913350CC70}"/>
              </a:ext>
            </a:extLst>
          </p:cNvPr>
          <p:cNvSpPr/>
          <p:nvPr/>
        </p:nvSpPr>
        <p:spPr>
          <a:xfrm>
            <a:off x="1025765" y="4133521"/>
            <a:ext cx="742504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Point7. </a:t>
            </a:r>
            <a:r>
              <a:rPr lang="ko-KR" altLang="en-US" sz="1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파워풀한</a:t>
            </a:r>
            <a:r>
              <a:rPr lang="ko-KR" alt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윈도우용 프로그램 제공</a:t>
            </a:r>
            <a:r>
              <a:rPr lang="en-US" altLang="ko-KR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(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화면녹화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, </a:t>
            </a:r>
            <a:r>
              <a:rPr lang="ko-KR" altLang="en-US" sz="1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미러링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, 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판서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, 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수학최적화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)</a:t>
            </a:r>
            <a:endParaRPr lang="en-US" altLang="ko-KR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2103CD3-7B75-456D-956B-46FFB81C136E}"/>
              </a:ext>
            </a:extLst>
          </p:cNvPr>
          <p:cNvSpPr/>
          <p:nvPr/>
        </p:nvSpPr>
        <p:spPr>
          <a:xfrm>
            <a:off x="268668" y="6296502"/>
            <a:ext cx="94024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Point9. </a:t>
            </a:r>
            <a:r>
              <a:rPr lang="ko-KR" altLang="en-US" sz="1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칠판전체와 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펜 항균처리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(SGS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공식 인증</a:t>
            </a:r>
            <a:r>
              <a:rPr lang="en-US" altLang="ko-KR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ko-KR" alt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바이러스로 부터 학생과 선생님 보호</a:t>
            </a:r>
            <a:endParaRPr lang="en-US" altLang="ko-KR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4151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35A0D922-FA45-43AD-81D3-03E0B851345E}"/>
              </a:ext>
            </a:extLst>
          </p:cNvPr>
          <p:cNvSpPr/>
          <p:nvPr/>
        </p:nvSpPr>
        <p:spPr>
          <a:xfrm>
            <a:off x="2789245" y="6005561"/>
            <a:ext cx="6476301" cy="5342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323BCBD-18AB-DB1A-9130-B454EE11FB17}"/>
              </a:ext>
            </a:extLst>
          </p:cNvPr>
          <p:cNvGrpSpPr/>
          <p:nvPr/>
        </p:nvGrpSpPr>
        <p:grpSpPr>
          <a:xfrm>
            <a:off x="0" y="-25145"/>
            <a:ext cx="12192000" cy="353708"/>
            <a:chOff x="0" y="-25145"/>
            <a:chExt cx="12192000" cy="353708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A6CFDECF-AF79-BC82-ADAE-6854C86BFE59}"/>
                </a:ext>
              </a:extLst>
            </p:cNvPr>
            <p:cNvGrpSpPr/>
            <p:nvPr/>
          </p:nvGrpSpPr>
          <p:grpSpPr>
            <a:xfrm>
              <a:off x="10428195" y="-25145"/>
              <a:ext cx="1700938" cy="353708"/>
              <a:chOff x="9476485" y="290611"/>
              <a:chExt cx="1801115" cy="400110"/>
            </a:xfrm>
          </p:grpSpPr>
          <p:pic>
            <p:nvPicPr>
              <p:cNvPr id="8" name="그림 7">
                <a:extLst>
                  <a:ext uri="{FF2B5EF4-FFF2-40B4-BE49-F238E27FC236}">
                    <a16:creationId xmlns:a16="http://schemas.microsoft.com/office/drawing/2014/main" id="{A88A0A14-456C-6139-0E32-0B0D0EBFE8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76485" y="392302"/>
                <a:ext cx="1017169" cy="262308"/>
              </a:xfrm>
              <a:prstGeom prst="rect">
                <a:avLst/>
              </a:prstGeom>
            </p:spPr>
          </p:pic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5EBCC030-2CC7-2803-2391-B5649684D6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6473" y="290611"/>
                <a:ext cx="931127" cy="400110"/>
              </a:xfrm>
              <a:prstGeom prst="rect">
                <a:avLst/>
              </a:prstGeom>
            </p:spPr>
          </p:pic>
        </p:grp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20B8FEA2-3AE2-3BCA-7ED9-4F65BB777AE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28563"/>
              <a:ext cx="12192000" cy="0"/>
            </a:xfrm>
            <a:prstGeom prst="line">
              <a:avLst/>
            </a:prstGeom>
            <a:ln w="28575">
              <a:solidFill>
                <a:srgbClr val="C20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C8FDEC9-2B56-BF77-4962-B34BE6D36C9E}"/>
              </a:ext>
            </a:extLst>
          </p:cNvPr>
          <p:cNvSpPr/>
          <p:nvPr/>
        </p:nvSpPr>
        <p:spPr>
          <a:xfrm>
            <a:off x="0" y="386257"/>
            <a:ext cx="914400" cy="457205"/>
          </a:xfrm>
          <a:prstGeom prst="rect">
            <a:avLst/>
          </a:prstGeom>
          <a:solidFill>
            <a:srgbClr val="C20813"/>
          </a:solidFill>
          <a:ln>
            <a:solidFill>
              <a:srgbClr val="C20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5CF01F-9F98-182F-3163-D5496B5CD685}"/>
              </a:ext>
            </a:extLst>
          </p:cNvPr>
          <p:cNvSpPr txBox="1"/>
          <p:nvPr/>
        </p:nvSpPr>
        <p:spPr>
          <a:xfrm>
            <a:off x="959664" y="420632"/>
            <a:ext cx="4689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DMS(Device Management System)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A6FFF41-5CF2-2EB9-B296-2E991074C18B}"/>
              </a:ext>
            </a:extLst>
          </p:cNvPr>
          <p:cNvSpPr/>
          <p:nvPr/>
        </p:nvSpPr>
        <p:spPr>
          <a:xfrm>
            <a:off x="500760" y="1719881"/>
            <a:ext cx="7134132" cy="31484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Point1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. </a:t>
            </a:r>
            <a:r>
              <a:rPr lang="ko-KR" altLang="en-US" sz="17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여러대의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전자칠판 과 </a:t>
            </a:r>
            <a:r>
              <a:rPr lang="ko-KR" altLang="en-US" sz="17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사이니지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원격 가능</a:t>
            </a:r>
            <a:endParaRPr lang="en-US" altLang="ko-KR" sz="17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Point2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.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프로그램의 추가 및 삭제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,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밝기조절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,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전원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OFF, </a:t>
            </a:r>
          </a:p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        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화면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LOCK,</a:t>
            </a:r>
            <a:r>
              <a:rPr lang="en-US" altLang="ko-KR" sz="17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ko-KR" altLang="en-US" sz="17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원격 판서 및 교육 가능</a:t>
            </a:r>
            <a:endParaRPr lang="en-US" altLang="ko-KR" sz="17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Point3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.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지역 상관없이 실시간 원격으로 전자칠판 </a:t>
            </a:r>
            <a:endParaRPr lang="en-US" altLang="ko-KR" sz="17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        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펌웨어 업데이트 가능</a:t>
            </a:r>
            <a:endParaRPr lang="en-US" altLang="ko-KR" sz="17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>
              <a:lnSpc>
                <a:spcPct val="200000"/>
              </a:lnSpc>
            </a:pP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          * </a:t>
            </a:r>
            <a:r>
              <a:rPr lang="ko-KR" altLang="en-US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전자칠판을 활용한 공지사항 전달 </a:t>
            </a:r>
            <a:r>
              <a:rPr lang="en-US" altLang="ko-KR" sz="1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*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53EC95B-FD25-F337-877D-57205C6D0187}"/>
              </a:ext>
            </a:extLst>
          </p:cNvPr>
          <p:cNvSpPr/>
          <p:nvPr/>
        </p:nvSpPr>
        <p:spPr>
          <a:xfrm>
            <a:off x="457200" y="6029973"/>
            <a:ext cx="1116946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2400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신속한 </a:t>
            </a:r>
            <a:r>
              <a:rPr lang="en-US" altLang="ko-KR" sz="2400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A/S </a:t>
            </a:r>
            <a:r>
              <a:rPr lang="ko-KR" altLang="en-US" sz="2400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및 업그레이드 지원을 위한 시스템 </a:t>
            </a:r>
            <a:endParaRPr lang="en-US" altLang="ko-KR" sz="2400" dirty="0"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32BB1AAF-A154-ED98-8A4E-0DA7DBE7B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425" y="1290601"/>
            <a:ext cx="1634811" cy="113273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CCAA3C42-37BB-88C3-B787-5CAB5D3E3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183" y="1298559"/>
            <a:ext cx="1714500" cy="10668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02E48245-664A-401A-38C9-47E0873C5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9345" y="1290601"/>
            <a:ext cx="1714500" cy="10668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0C44D36-AA50-DBA2-8DE4-94F19CA7363E}"/>
              </a:ext>
            </a:extLst>
          </p:cNvPr>
          <p:cNvSpPr txBox="1"/>
          <p:nvPr/>
        </p:nvSpPr>
        <p:spPr>
          <a:xfrm>
            <a:off x="7037732" y="2347757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</a:t>
            </a:r>
            <a:r>
              <a:rPr lang="ko-KR" altLang="en-US" b="1" dirty="0"/>
              <a:t>관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3813F4-0DBC-7D92-5C74-4DC7F676DB13}"/>
              </a:ext>
            </a:extLst>
          </p:cNvPr>
          <p:cNvSpPr txBox="1"/>
          <p:nvPr/>
        </p:nvSpPr>
        <p:spPr>
          <a:xfrm>
            <a:off x="8779922" y="2340696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</a:t>
            </a:r>
            <a:r>
              <a:rPr lang="ko-KR" altLang="en-US" b="1" dirty="0"/>
              <a:t>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27FD34-FF99-89AE-4952-A12FFE2D5567}"/>
              </a:ext>
            </a:extLst>
          </p:cNvPr>
          <p:cNvSpPr txBox="1"/>
          <p:nvPr/>
        </p:nvSpPr>
        <p:spPr>
          <a:xfrm>
            <a:off x="10507685" y="233207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홍보</a:t>
            </a: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406F9B46-0CCC-A1BC-55F1-F48E41D04226}"/>
              </a:ext>
            </a:extLst>
          </p:cNvPr>
          <p:cNvCxnSpPr>
            <a:stCxn id="24" idx="2"/>
          </p:cNvCxnSpPr>
          <p:nvPr/>
        </p:nvCxnSpPr>
        <p:spPr>
          <a:xfrm>
            <a:off x="7326433" y="2717089"/>
            <a:ext cx="0" cy="454736"/>
          </a:xfrm>
          <a:prstGeom prst="line">
            <a:avLst/>
          </a:prstGeom>
          <a:ln w="158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B12C6E74-6F4F-3BBA-78DF-2F3D9714A26E}"/>
              </a:ext>
            </a:extLst>
          </p:cNvPr>
          <p:cNvCxnSpPr/>
          <p:nvPr/>
        </p:nvCxnSpPr>
        <p:spPr>
          <a:xfrm>
            <a:off x="7326433" y="3162300"/>
            <a:ext cx="3502397" cy="0"/>
          </a:xfrm>
          <a:prstGeom prst="line">
            <a:avLst/>
          </a:prstGeom>
          <a:ln w="158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89795E2F-3EF2-A031-4F78-7E3496E910EB}"/>
              </a:ext>
            </a:extLst>
          </p:cNvPr>
          <p:cNvCxnSpPr/>
          <p:nvPr/>
        </p:nvCxnSpPr>
        <p:spPr>
          <a:xfrm>
            <a:off x="10828830" y="2701402"/>
            <a:ext cx="0" cy="454736"/>
          </a:xfrm>
          <a:prstGeom prst="line">
            <a:avLst/>
          </a:prstGeom>
          <a:ln w="158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39F13F42-3244-5F06-696F-2F09918799F0}"/>
              </a:ext>
            </a:extLst>
          </p:cNvPr>
          <p:cNvCxnSpPr>
            <a:cxnSpLocks/>
          </p:cNvCxnSpPr>
          <p:nvPr/>
        </p:nvCxnSpPr>
        <p:spPr>
          <a:xfrm>
            <a:off x="9053089" y="2701402"/>
            <a:ext cx="0" cy="943550"/>
          </a:xfrm>
          <a:prstGeom prst="line">
            <a:avLst/>
          </a:prstGeom>
          <a:ln w="158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5" name="그래픽 34">
            <a:extLst>
              <a:ext uri="{FF2B5EF4-FFF2-40B4-BE49-F238E27FC236}">
                <a16:creationId xmlns:a16="http://schemas.microsoft.com/office/drawing/2014/main" id="{4E754D4F-AFD9-32C9-A1C4-FE4063CDFD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55493" y="3695700"/>
            <a:ext cx="1028700" cy="72009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1D5980B-0923-CE16-013A-9CAACA34E510}"/>
              </a:ext>
            </a:extLst>
          </p:cNvPr>
          <p:cNvSpPr txBox="1"/>
          <p:nvPr/>
        </p:nvSpPr>
        <p:spPr>
          <a:xfrm>
            <a:off x="8384954" y="4459189"/>
            <a:ext cx="1858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(DMS</a:t>
            </a:r>
            <a:r>
              <a:rPr lang="ko-KR" altLang="en-US" b="1" dirty="0"/>
              <a:t>관리용</a:t>
            </a:r>
            <a:r>
              <a:rPr lang="en-US" altLang="ko-KR" b="1" dirty="0"/>
              <a:t>PC)</a:t>
            </a:r>
            <a:endParaRPr lang="ko-KR" altLang="en-US" b="1" dirty="0"/>
          </a:p>
        </p:txBody>
      </p:sp>
      <p:graphicFrame>
        <p:nvGraphicFramePr>
          <p:cNvPr id="37" name="개체 36">
            <a:extLst>
              <a:ext uri="{FF2B5EF4-FFF2-40B4-BE49-F238E27FC236}">
                <a16:creationId xmlns:a16="http://schemas.microsoft.com/office/drawing/2014/main" id="{FA09CA02-7B9C-D3DA-4BB6-72D1472574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140862"/>
              </p:ext>
            </p:extLst>
          </p:nvPr>
        </p:nvGraphicFramePr>
        <p:xfrm>
          <a:off x="8326346" y="1375025"/>
          <a:ext cx="1540228" cy="873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8" imgW="4910040" imgH="2784240" progId="Photoshop.Image.20">
                  <p:embed/>
                </p:oleObj>
              </mc:Choice>
              <mc:Fallback>
                <p:oleObj name="Image" r:id="rId8" imgW="4910040" imgH="2784240" progId="Photoshop.Image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326346" y="1375025"/>
                        <a:ext cx="1540228" cy="8734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개체 37">
            <a:extLst>
              <a:ext uri="{FF2B5EF4-FFF2-40B4-BE49-F238E27FC236}">
                <a16:creationId xmlns:a16="http://schemas.microsoft.com/office/drawing/2014/main" id="{CB1B9CEA-248D-C86A-7195-D40ECEF5B8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6773786"/>
              </p:ext>
            </p:extLst>
          </p:nvPr>
        </p:nvGraphicFramePr>
        <p:xfrm>
          <a:off x="9284876" y="3615912"/>
          <a:ext cx="1270090" cy="883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0" imgW="4838040" imgH="3364920" progId="Photoshop.Image.20">
                  <p:embed/>
                </p:oleObj>
              </mc:Choice>
              <mc:Fallback>
                <p:oleObj name="Image" r:id="rId10" imgW="4838040" imgH="3364920" progId="Photoshop.Image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284876" y="3615912"/>
                        <a:ext cx="1270090" cy="8833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A04073D9-CD0E-AC62-D17B-F981C791BFF0}"/>
              </a:ext>
            </a:extLst>
          </p:cNvPr>
          <p:cNvSpPr txBox="1"/>
          <p:nvPr/>
        </p:nvSpPr>
        <p:spPr>
          <a:xfrm>
            <a:off x="8828012" y="3873017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OR</a:t>
            </a:r>
            <a:endParaRPr lang="ko-KR" altLang="en-US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4C47A21-362B-E777-B4AF-5962C4114503}"/>
              </a:ext>
            </a:extLst>
          </p:cNvPr>
          <p:cNvSpPr txBox="1"/>
          <p:nvPr/>
        </p:nvSpPr>
        <p:spPr>
          <a:xfrm>
            <a:off x="959664" y="862843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▶ 원격관리시스템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7D305B-7599-4DB8-3F3A-53DE909963E9}"/>
              </a:ext>
            </a:extLst>
          </p:cNvPr>
          <p:cNvSpPr txBox="1"/>
          <p:nvPr/>
        </p:nvSpPr>
        <p:spPr>
          <a:xfrm>
            <a:off x="8389919" y="2905963"/>
            <a:ext cx="1413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accent2">
                    <a:lumMod val="75000"/>
                  </a:schemeClr>
                </a:solidFill>
              </a:rPr>
              <a:t>인터넷연결</a:t>
            </a:r>
          </a:p>
        </p:txBody>
      </p:sp>
    </p:spTree>
    <p:extLst>
      <p:ext uri="{BB962C8B-B14F-4D97-AF65-F5344CB8AC3E}">
        <p14:creationId xmlns:p14="http://schemas.microsoft.com/office/powerpoint/2010/main" val="125172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B643415-116C-4A84-8439-9C4AE8B548D5}"/>
              </a:ext>
            </a:extLst>
          </p:cNvPr>
          <p:cNvSpPr/>
          <p:nvPr/>
        </p:nvSpPr>
        <p:spPr>
          <a:xfrm>
            <a:off x="5412884" y="3359220"/>
            <a:ext cx="2103772" cy="829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err="1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CVTe</a:t>
            </a:r>
            <a:r>
              <a:rPr lang="en-US" altLang="ko-KR" b="1" dirty="0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공급</a:t>
            </a:r>
            <a:endParaRPr lang="ko-KR" altLang="en-US" dirty="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938DE1D-331B-45AD-9F28-730352AF2A9E}"/>
              </a:ext>
            </a:extLst>
          </p:cNvPr>
          <p:cNvCxnSpPr>
            <a:cxnSpLocks/>
          </p:cNvCxnSpPr>
          <p:nvPr/>
        </p:nvCxnSpPr>
        <p:spPr>
          <a:xfrm>
            <a:off x="0" y="6616633"/>
            <a:ext cx="12192000" cy="0"/>
          </a:xfrm>
          <a:prstGeom prst="line">
            <a:avLst/>
          </a:prstGeom>
          <a:ln w="28575">
            <a:solidFill>
              <a:srgbClr val="C207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16ADC30-A479-4CBD-BD7B-AEDFB03BD2F5}"/>
              </a:ext>
            </a:extLst>
          </p:cNvPr>
          <p:cNvSpPr/>
          <p:nvPr/>
        </p:nvSpPr>
        <p:spPr>
          <a:xfrm>
            <a:off x="0" y="385652"/>
            <a:ext cx="914400" cy="457205"/>
          </a:xfrm>
          <a:prstGeom prst="rect">
            <a:avLst/>
          </a:prstGeom>
          <a:solidFill>
            <a:srgbClr val="C20813"/>
          </a:solidFill>
          <a:ln>
            <a:solidFill>
              <a:srgbClr val="C20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DC078C9E-D01C-4C7B-961F-C2EE8B266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14" y="5848115"/>
            <a:ext cx="3615114" cy="424348"/>
          </a:xfrm>
          <a:prstGeom prst="rect">
            <a:avLst/>
          </a:prstGeom>
        </p:spPr>
      </p:pic>
      <p:pic>
        <p:nvPicPr>
          <p:cNvPr id="1028" name="Picture 4" descr="디플 23기 2차미션/디스플레이">
            <a:extLst>
              <a:ext uri="{FF2B5EF4-FFF2-40B4-BE49-F238E27FC236}">
                <a16:creationId xmlns:a16="http://schemas.microsoft.com/office/drawing/2014/main" id="{A00B0A34-585E-48CD-97BE-BEA9D173C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243" y="4647167"/>
            <a:ext cx="1871656" cy="157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상업용 디스플레이 LG 전자칠판 (65TR3DK-B.AKRQ) 메인이미지 0">
            <a:extLst>
              <a:ext uri="{FF2B5EF4-FFF2-40B4-BE49-F238E27FC236}">
                <a16:creationId xmlns:a16="http://schemas.microsoft.com/office/drawing/2014/main" id="{29D2DC4C-E948-44CD-A002-4C81373C2D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t="24835" r="7574" b="24379"/>
          <a:stretch/>
        </p:blipFill>
        <p:spPr bwMode="auto">
          <a:xfrm>
            <a:off x="2701751" y="4791892"/>
            <a:ext cx="2085123" cy="125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68DB0926-2AD6-E8FF-1378-1C4CB326064B}"/>
              </a:ext>
            </a:extLst>
          </p:cNvPr>
          <p:cNvGrpSpPr/>
          <p:nvPr/>
        </p:nvGrpSpPr>
        <p:grpSpPr>
          <a:xfrm>
            <a:off x="0" y="-25145"/>
            <a:ext cx="12192000" cy="353708"/>
            <a:chOff x="0" y="-25145"/>
            <a:chExt cx="12192000" cy="353708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876914AF-DF1F-2C9E-C7DB-02B5AB617CD2}"/>
                </a:ext>
              </a:extLst>
            </p:cNvPr>
            <p:cNvGrpSpPr/>
            <p:nvPr/>
          </p:nvGrpSpPr>
          <p:grpSpPr>
            <a:xfrm>
              <a:off x="10509448" y="-25145"/>
              <a:ext cx="1619681" cy="353708"/>
              <a:chOff x="9562527" y="290611"/>
              <a:chExt cx="1715073" cy="400110"/>
            </a:xfrm>
          </p:grpSpPr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BB8DA7C8-7A70-28C4-60BB-72D230B82D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62527" y="392302"/>
                <a:ext cx="931127" cy="262308"/>
              </a:xfrm>
              <a:prstGeom prst="rect">
                <a:avLst/>
              </a:prstGeom>
            </p:spPr>
          </p:pic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69C722F9-EF90-1D1D-D718-B40CCF4B5A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6473" y="290611"/>
                <a:ext cx="931127" cy="400110"/>
              </a:xfrm>
              <a:prstGeom prst="rect">
                <a:avLst/>
              </a:prstGeom>
            </p:spPr>
          </p:pic>
        </p:grp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91AB221-857D-CCCC-670D-CF824FB556C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28563"/>
              <a:ext cx="12192000" cy="0"/>
            </a:xfrm>
            <a:prstGeom prst="line">
              <a:avLst/>
            </a:prstGeom>
            <a:ln w="28575">
              <a:solidFill>
                <a:srgbClr val="C20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43714112-5B8A-58C9-BFBD-47007178E489}"/>
              </a:ext>
            </a:extLst>
          </p:cNvPr>
          <p:cNvSpPr/>
          <p:nvPr/>
        </p:nvSpPr>
        <p:spPr>
          <a:xfrm rot="7527971">
            <a:off x="4928502" y="4127654"/>
            <a:ext cx="417299" cy="706096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18B467-2DBA-D839-8951-ED34918E16C0}"/>
              </a:ext>
            </a:extLst>
          </p:cNvPr>
          <p:cNvSpPr txBox="1"/>
          <p:nvPr/>
        </p:nvSpPr>
        <p:spPr>
          <a:xfrm>
            <a:off x="914400" y="420632"/>
            <a:ext cx="3258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전세계 브랜드 파워 </a:t>
            </a:r>
            <a:r>
              <a:rPr lang="en-US" altLang="ko-KR" sz="2000" b="1" dirty="0">
                <a:latin typeface="+mn-ea"/>
              </a:rPr>
              <a:t>1</a:t>
            </a:r>
            <a:r>
              <a:rPr lang="ko-KR" altLang="en-US" sz="2000" b="1" dirty="0">
                <a:latin typeface="+mn-ea"/>
              </a:rPr>
              <a:t>위</a:t>
            </a:r>
          </a:p>
        </p:txBody>
      </p:sp>
      <p:pic>
        <p:nvPicPr>
          <p:cNvPr id="23" name="그래픽 22">
            <a:extLst>
              <a:ext uri="{FF2B5EF4-FFF2-40B4-BE49-F238E27FC236}">
                <a16:creationId xmlns:a16="http://schemas.microsoft.com/office/drawing/2014/main" id="{424AD218-1AF1-586B-5895-CA25263F4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6188" y="771103"/>
            <a:ext cx="1871656" cy="159775"/>
          </a:xfrm>
          <a:prstGeom prst="rect">
            <a:avLst/>
          </a:prstGeom>
        </p:spPr>
      </p:pic>
      <p:pic>
        <p:nvPicPr>
          <p:cNvPr id="35" name="그래픽 34">
            <a:extLst>
              <a:ext uri="{FF2B5EF4-FFF2-40B4-BE49-F238E27FC236}">
                <a16:creationId xmlns:a16="http://schemas.microsoft.com/office/drawing/2014/main" id="{12A75985-DAE6-C5B7-ABF0-881A351BE0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3965" y="949312"/>
            <a:ext cx="1952934" cy="10783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7ECF4A1-0130-D230-B869-5222B4C4E827}"/>
              </a:ext>
            </a:extLst>
          </p:cNvPr>
          <p:cNvSpPr txBox="1"/>
          <p:nvPr/>
        </p:nvSpPr>
        <p:spPr>
          <a:xfrm>
            <a:off x="3028013" y="889963"/>
            <a:ext cx="86914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/>
              <a:t>2019</a:t>
            </a:r>
            <a:r>
              <a:rPr lang="ko-KR" altLang="en-US" sz="800" b="1" dirty="0"/>
              <a:t>년도 자료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C4BB76-872E-1217-3B48-5500A7104922}"/>
              </a:ext>
            </a:extLst>
          </p:cNvPr>
          <p:cNvSpPr txBox="1"/>
          <p:nvPr/>
        </p:nvSpPr>
        <p:spPr>
          <a:xfrm>
            <a:off x="7858280" y="6181284"/>
            <a:ext cx="2971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/>
              <a:t>2023</a:t>
            </a:r>
            <a:r>
              <a:rPr lang="ko-KR" altLang="en-US" sz="1400" b="1" dirty="0"/>
              <a:t>년</a:t>
            </a:r>
            <a:r>
              <a:rPr lang="en-US" altLang="ko-KR" sz="1400" b="1" dirty="0"/>
              <a:t>3</a:t>
            </a:r>
            <a:r>
              <a:rPr lang="ko-KR" altLang="en-US" sz="1400" b="1" dirty="0"/>
              <a:t>월 영국</a:t>
            </a:r>
            <a:r>
              <a:rPr lang="en-US" altLang="ko-KR" sz="1400" b="1" dirty="0"/>
              <a:t>’Bett 2023’</a:t>
            </a:r>
            <a:r>
              <a:rPr lang="ko-KR" altLang="en-US" sz="1400" b="1" dirty="0"/>
              <a:t>전시회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23DD902-5692-94FA-CEE8-59F7AD6DC8FC}"/>
              </a:ext>
            </a:extLst>
          </p:cNvPr>
          <p:cNvSpPr txBox="1"/>
          <p:nvPr/>
        </p:nvSpPr>
        <p:spPr>
          <a:xfrm>
            <a:off x="7234362" y="792118"/>
            <a:ext cx="2527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EH </a:t>
            </a:r>
            <a:r>
              <a:rPr lang="en-US" altLang="ko-KR" sz="1200" b="1" dirty="0" err="1"/>
              <a:t>xxGA</a:t>
            </a:r>
            <a:r>
              <a:rPr lang="en-US" altLang="ko-KR" sz="1000" b="1" dirty="0"/>
              <a:t>(Android11)</a:t>
            </a:r>
            <a:r>
              <a:rPr lang="ko-KR" altLang="en-US" sz="1000" b="1" dirty="0"/>
              <a:t> </a:t>
            </a:r>
            <a:r>
              <a:rPr lang="en-US" altLang="ko-KR" sz="1200" b="1" dirty="0"/>
              <a:t>2023</a:t>
            </a:r>
            <a:r>
              <a:rPr lang="ko-KR" altLang="en-US" sz="1200" b="1" dirty="0"/>
              <a:t>신제품 </a:t>
            </a:r>
          </a:p>
        </p:txBody>
      </p:sp>
      <p:sp>
        <p:nvSpPr>
          <p:cNvPr id="29" name="화살표: 오른쪽 28">
            <a:extLst>
              <a:ext uri="{FF2B5EF4-FFF2-40B4-BE49-F238E27FC236}">
                <a16:creationId xmlns:a16="http://schemas.microsoft.com/office/drawing/2014/main" id="{75EA9ED3-EBE1-44FB-B77B-E4CDD8B1C078}"/>
              </a:ext>
            </a:extLst>
          </p:cNvPr>
          <p:cNvSpPr/>
          <p:nvPr/>
        </p:nvSpPr>
        <p:spPr>
          <a:xfrm rot="2726199">
            <a:off x="7663285" y="4108754"/>
            <a:ext cx="417299" cy="71933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8FE8278-2CF0-4824-980E-85BE3AC834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551" y="398087"/>
            <a:ext cx="2570134" cy="581074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BFCC5B29-B486-4222-94CD-678EADAB31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752" y="1114407"/>
            <a:ext cx="3318778" cy="2146245"/>
          </a:xfrm>
          <a:prstGeom prst="rect">
            <a:avLst/>
          </a:prstGeom>
        </p:spPr>
      </p:pic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D9E516F-BD7F-46AD-AF1A-067DD544F754}"/>
              </a:ext>
            </a:extLst>
          </p:cNvPr>
          <p:cNvSpPr/>
          <p:nvPr/>
        </p:nvSpPr>
        <p:spPr>
          <a:xfrm>
            <a:off x="1265243" y="4314865"/>
            <a:ext cx="1160906" cy="2750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0000"/>
                </a:solidFill>
              </a:rPr>
              <a:t>L</a:t>
            </a:r>
            <a:r>
              <a:rPr lang="ko-KR" altLang="en-US" dirty="0">
                <a:solidFill>
                  <a:srgbClr val="FF0000"/>
                </a:solidFill>
              </a:rPr>
              <a:t>사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7E9E010E-7D4F-4E14-8A89-BBEE9E0C1773}"/>
              </a:ext>
            </a:extLst>
          </p:cNvPr>
          <p:cNvSpPr/>
          <p:nvPr/>
        </p:nvSpPr>
        <p:spPr>
          <a:xfrm>
            <a:off x="8078862" y="3460047"/>
            <a:ext cx="1160906" cy="2750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accent1"/>
                </a:solidFill>
              </a:rPr>
              <a:t>S</a:t>
            </a:r>
            <a:r>
              <a:rPr lang="ko-KR" altLang="en-US" dirty="0">
                <a:solidFill>
                  <a:schemeClr val="accent1"/>
                </a:solidFill>
              </a:rPr>
              <a:t>사</a:t>
            </a: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723A501A-597C-4194-8513-4C63A0C21E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639" y="1057142"/>
            <a:ext cx="3674396" cy="2066848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42E7B6D2-F7A6-4499-A6E7-CE17C01C37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0995" y="3814094"/>
            <a:ext cx="3778741" cy="198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87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5F8A0B64-B4DF-AD63-21A5-49239F9FA8DC}"/>
              </a:ext>
            </a:extLst>
          </p:cNvPr>
          <p:cNvSpPr/>
          <p:nvPr/>
        </p:nvSpPr>
        <p:spPr>
          <a:xfrm>
            <a:off x="4065007" y="5021057"/>
            <a:ext cx="7783753" cy="131244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5693070-38B1-459A-AD9D-B0D19AD60FE1}"/>
              </a:ext>
            </a:extLst>
          </p:cNvPr>
          <p:cNvSpPr/>
          <p:nvPr/>
        </p:nvSpPr>
        <p:spPr>
          <a:xfrm>
            <a:off x="908530" y="349671"/>
            <a:ext cx="5736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전자칠판 사전</a:t>
            </a:r>
            <a:r>
              <a:rPr lang="en-US" altLang="ko-KR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사후 관리방향</a:t>
            </a:r>
            <a:endParaRPr lang="ko-KR" alt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3136F681-4B82-48BA-AB30-A362044014A8}"/>
              </a:ext>
            </a:extLst>
          </p:cNvPr>
          <p:cNvCxnSpPr>
            <a:cxnSpLocks/>
          </p:cNvCxnSpPr>
          <p:nvPr/>
        </p:nvCxnSpPr>
        <p:spPr>
          <a:xfrm>
            <a:off x="0" y="6616633"/>
            <a:ext cx="12192000" cy="0"/>
          </a:xfrm>
          <a:prstGeom prst="line">
            <a:avLst/>
          </a:prstGeom>
          <a:ln w="28575">
            <a:solidFill>
              <a:srgbClr val="C207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63FAC6-1E9F-41A8-BD05-B3CC1622A565}"/>
              </a:ext>
            </a:extLst>
          </p:cNvPr>
          <p:cNvSpPr/>
          <p:nvPr/>
        </p:nvSpPr>
        <p:spPr>
          <a:xfrm>
            <a:off x="0" y="401953"/>
            <a:ext cx="914400" cy="457205"/>
          </a:xfrm>
          <a:prstGeom prst="rect">
            <a:avLst/>
          </a:prstGeom>
          <a:solidFill>
            <a:srgbClr val="C20813"/>
          </a:solidFill>
          <a:ln>
            <a:solidFill>
              <a:srgbClr val="C20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F2800A-744E-4A97-9AB5-E805E7D01570}"/>
              </a:ext>
            </a:extLst>
          </p:cNvPr>
          <p:cNvSpPr txBox="1"/>
          <p:nvPr/>
        </p:nvSpPr>
        <p:spPr>
          <a:xfrm>
            <a:off x="574666" y="1435399"/>
            <a:ext cx="3890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j-lt"/>
                <a:ea typeface="휴먼엑스포" panose="02030504000101010101" pitchFamily="18" charset="-127"/>
              </a:rPr>
              <a:t>1.  </a:t>
            </a:r>
            <a:r>
              <a:rPr lang="ko-KR" altLang="en-US" sz="2000" b="1" dirty="0">
                <a:latin typeface="+mj-lt"/>
                <a:ea typeface="휴먼엑스포" panose="02030504000101010101" pitchFamily="18" charset="-127"/>
              </a:rPr>
              <a:t>구매 전 후 </a:t>
            </a:r>
            <a:r>
              <a:rPr lang="ko-KR" altLang="en-US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사용자 교육 </a:t>
            </a:r>
            <a:r>
              <a:rPr lang="ko-KR" altLang="en-US" sz="2000" b="1" dirty="0">
                <a:latin typeface="+mj-lt"/>
                <a:ea typeface="휴먼엑스포" panose="02030504000101010101" pitchFamily="18" charset="-127"/>
              </a:rPr>
              <a:t>실행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DCB1AD-5543-4F14-87B5-07C46BDEAC1B}"/>
              </a:ext>
            </a:extLst>
          </p:cNvPr>
          <p:cNvSpPr txBox="1"/>
          <p:nvPr/>
        </p:nvSpPr>
        <p:spPr>
          <a:xfrm>
            <a:off x="574666" y="2035161"/>
            <a:ext cx="9934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j-lt"/>
                <a:ea typeface="휴먼엑스포" panose="02030504000101010101" pitchFamily="18" charset="-127"/>
              </a:rPr>
              <a:t>2.</a:t>
            </a:r>
            <a:r>
              <a:rPr lang="ko-KR" altLang="en-US" sz="2000" b="1" dirty="0">
                <a:latin typeface="+mj-lt"/>
                <a:ea typeface="휴먼엑스포" panose="02030504000101010101" pitchFamily="18" charset="-127"/>
              </a:rPr>
              <a:t>  구매 후  </a:t>
            </a:r>
            <a:r>
              <a:rPr lang="en-US" altLang="ko-KR" sz="2000" b="1" dirty="0">
                <a:solidFill>
                  <a:srgbClr val="F57320"/>
                </a:solidFill>
                <a:latin typeface="+mj-lt"/>
                <a:ea typeface="휴먼엑스포" panose="02030504000101010101" pitchFamily="18" charset="-127"/>
              </a:rPr>
              <a:t>1</a:t>
            </a:r>
            <a:r>
              <a:rPr lang="ko-KR" altLang="en-US" sz="2000" b="1" dirty="0">
                <a:solidFill>
                  <a:srgbClr val="F57320"/>
                </a:solidFill>
                <a:latin typeface="+mj-lt"/>
                <a:ea typeface="휴먼엑스포" panose="02030504000101010101" pitchFamily="18" charset="-127"/>
              </a:rPr>
              <a:t>년 차 </a:t>
            </a:r>
            <a:r>
              <a:rPr lang="en-US" altLang="ko-KR" sz="2000" b="1" dirty="0">
                <a:solidFill>
                  <a:srgbClr val="F57320"/>
                </a:solidFill>
                <a:latin typeface="+mj-lt"/>
                <a:ea typeface="휴먼엑스포" panose="02030504000101010101" pitchFamily="18" charset="-127"/>
              </a:rPr>
              <a:t>3</a:t>
            </a:r>
            <a:r>
              <a:rPr lang="ko-KR" altLang="en-US" sz="2000" b="1" dirty="0">
                <a:solidFill>
                  <a:srgbClr val="F57320"/>
                </a:solidFill>
                <a:latin typeface="+mj-lt"/>
                <a:ea typeface="휴먼엑스포" panose="02030504000101010101" pitchFamily="18" charset="-127"/>
              </a:rPr>
              <a:t>회</a:t>
            </a:r>
            <a:r>
              <a:rPr lang="en-US" altLang="ko-KR" sz="2000" b="1" dirty="0">
                <a:solidFill>
                  <a:srgbClr val="F57320"/>
                </a:solidFill>
                <a:latin typeface="+mj-lt"/>
                <a:ea typeface="휴먼엑스포" panose="02030504000101010101" pitchFamily="18" charset="-127"/>
              </a:rPr>
              <a:t>    </a:t>
            </a:r>
            <a:r>
              <a:rPr lang="en-US" altLang="ko-KR" sz="2000" b="1" dirty="0">
                <a:latin typeface="+mj-lt"/>
                <a:ea typeface="휴먼엑스포" panose="02030504000101010101" pitchFamily="18" charset="-127"/>
              </a:rPr>
              <a:t>/    </a:t>
            </a:r>
            <a:r>
              <a:rPr lang="en-US" altLang="ko-KR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2</a:t>
            </a:r>
            <a:r>
              <a:rPr lang="ko-KR" altLang="en-US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년 차 </a:t>
            </a:r>
            <a:r>
              <a:rPr lang="en-US" altLang="ko-KR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2</a:t>
            </a:r>
            <a:r>
              <a:rPr lang="ko-KR" altLang="en-US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회</a:t>
            </a:r>
            <a:r>
              <a:rPr lang="en-US" altLang="ko-KR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     </a:t>
            </a:r>
            <a:r>
              <a:rPr lang="en-US" altLang="ko-KR" sz="2000" b="1" dirty="0">
                <a:latin typeface="+mj-lt"/>
                <a:ea typeface="휴먼엑스포" panose="02030504000101010101" pitchFamily="18" charset="-127"/>
              </a:rPr>
              <a:t>/ </a:t>
            </a:r>
            <a:r>
              <a:rPr lang="en-US" altLang="ko-KR" sz="2000" b="1" dirty="0">
                <a:solidFill>
                  <a:srgbClr val="C00000"/>
                </a:solidFill>
                <a:latin typeface="+mj-lt"/>
                <a:ea typeface="휴먼엑스포" panose="02030504000101010101" pitchFamily="18" charset="-127"/>
              </a:rPr>
              <a:t>  </a:t>
            </a:r>
            <a:r>
              <a:rPr lang="en-US" altLang="ko-KR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3</a:t>
            </a:r>
            <a:r>
              <a:rPr lang="ko-KR" altLang="en-US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년 차 </a:t>
            </a:r>
            <a:r>
              <a:rPr lang="en-US" altLang="ko-KR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1</a:t>
            </a:r>
            <a:r>
              <a:rPr lang="ko-KR" altLang="en-US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회  </a:t>
            </a:r>
            <a:r>
              <a:rPr lang="ko-KR" altLang="en-US" sz="2000" b="1" dirty="0">
                <a:latin typeface="+mj-lt"/>
                <a:ea typeface="휴먼엑스포" panose="02030504000101010101" pitchFamily="18" charset="-127"/>
              </a:rPr>
              <a:t>방문점검 </a:t>
            </a:r>
            <a:r>
              <a:rPr lang="en-US" altLang="ko-KR" sz="2000" b="1" dirty="0">
                <a:latin typeface="+mj-lt"/>
                <a:ea typeface="휴먼엑스포" panose="02030504000101010101" pitchFamily="18" charset="-127"/>
              </a:rPr>
              <a:t>or </a:t>
            </a:r>
            <a:r>
              <a:rPr lang="ko-KR" altLang="en-US" sz="2000" b="1" dirty="0">
                <a:latin typeface="+mj-lt"/>
                <a:ea typeface="휴먼엑스포" panose="02030504000101010101" pitchFamily="18" charset="-127"/>
              </a:rPr>
              <a:t>재교육 실행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678D53-65A7-4B93-879D-942FCD7552FA}"/>
              </a:ext>
            </a:extLst>
          </p:cNvPr>
          <p:cNvSpPr txBox="1"/>
          <p:nvPr/>
        </p:nvSpPr>
        <p:spPr>
          <a:xfrm>
            <a:off x="574667" y="2634805"/>
            <a:ext cx="5792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j-lt"/>
                <a:ea typeface="휴먼엑스포" panose="02030504000101010101" pitchFamily="18" charset="-127"/>
              </a:rPr>
              <a:t>3.</a:t>
            </a:r>
            <a:r>
              <a:rPr lang="ko-KR" altLang="en-US" sz="2000" b="1" dirty="0">
                <a:latin typeface="+mj-lt"/>
                <a:ea typeface="휴먼엑스포" panose="02030504000101010101" pitchFamily="18" charset="-127"/>
              </a:rPr>
              <a:t>  제품 고장 시 </a:t>
            </a:r>
            <a:r>
              <a:rPr lang="ko-KR" altLang="en-US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대체 장비 교체 </a:t>
            </a:r>
            <a:r>
              <a:rPr lang="ko-KR" altLang="en-US" sz="2000" b="1" dirty="0">
                <a:latin typeface="+mj-lt"/>
                <a:ea typeface="휴먼엑스포" panose="02030504000101010101" pitchFamily="18" charset="-127"/>
              </a:rPr>
              <a:t>후 수리 진행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21E617-6FD6-4E72-9FBD-474B654C23CB}"/>
              </a:ext>
            </a:extLst>
          </p:cNvPr>
          <p:cNvSpPr txBox="1"/>
          <p:nvPr/>
        </p:nvSpPr>
        <p:spPr>
          <a:xfrm>
            <a:off x="574666" y="3204097"/>
            <a:ext cx="9282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j-lt"/>
                <a:ea typeface="휴먼엑스포" panose="02030504000101010101" pitchFamily="18" charset="-127"/>
              </a:rPr>
              <a:t>4.</a:t>
            </a:r>
            <a:r>
              <a:rPr lang="ko-KR" altLang="en-US" sz="2000" b="1" dirty="0">
                <a:latin typeface="+mj-lt"/>
                <a:ea typeface="휴먼엑스포" panose="02030504000101010101" pitchFamily="18" charset="-127"/>
              </a:rPr>
              <a:t>  소프트웨어  업데이트 시 방문 또는 원격을 통한</a:t>
            </a:r>
            <a:r>
              <a:rPr lang="ko-KR" altLang="en-US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 업데이트 </a:t>
            </a:r>
            <a:endParaRPr lang="ko-KR" altLang="en-US" sz="2000" b="1" dirty="0">
              <a:latin typeface="+mj-lt"/>
              <a:ea typeface="휴먼엑스포" panose="02030504000101010101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377F24-76C2-4BED-99D5-CA21FD947598}"/>
              </a:ext>
            </a:extLst>
          </p:cNvPr>
          <p:cNvSpPr txBox="1"/>
          <p:nvPr/>
        </p:nvSpPr>
        <p:spPr>
          <a:xfrm>
            <a:off x="574666" y="3788717"/>
            <a:ext cx="552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j-lt"/>
                <a:ea typeface="휴먼엑스포" panose="02030504000101010101" pitchFamily="18" charset="-127"/>
              </a:rPr>
              <a:t>5.</a:t>
            </a:r>
            <a:r>
              <a:rPr lang="ko-KR" altLang="en-US" sz="2000" b="1" dirty="0">
                <a:latin typeface="+mj-lt"/>
                <a:ea typeface="휴먼엑스포" panose="02030504000101010101" pitchFamily="18" charset="-127"/>
              </a:rPr>
              <a:t>  </a:t>
            </a:r>
            <a:r>
              <a:rPr lang="en-US" altLang="ko-KR" sz="2000" b="1" dirty="0">
                <a:latin typeface="+mj-lt"/>
                <a:ea typeface="휴먼엑스포" panose="02030504000101010101" pitchFamily="18" charset="-127"/>
              </a:rPr>
              <a:t>A/S </a:t>
            </a:r>
            <a:r>
              <a:rPr lang="ko-KR" altLang="en-US" sz="2000" b="1" dirty="0">
                <a:latin typeface="+mj-lt"/>
                <a:ea typeface="휴먼엑스포" panose="02030504000101010101" pitchFamily="18" charset="-127"/>
              </a:rPr>
              <a:t>문의 등 불편사항 </a:t>
            </a:r>
            <a:r>
              <a:rPr lang="en-US" altLang="ko-KR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24</a:t>
            </a:r>
            <a:r>
              <a:rPr lang="ko-KR" altLang="en-US" sz="2000" b="1" dirty="0">
                <a:solidFill>
                  <a:srgbClr val="F47320"/>
                </a:solidFill>
                <a:latin typeface="+mj-lt"/>
                <a:ea typeface="휴먼엑스포" panose="02030504000101010101" pitchFamily="18" charset="-127"/>
              </a:rPr>
              <a:t>시간 전화대응</a:t>
            </a:r>
            <a:endParaRPr lang="ko-KR" altLang="en-US" sz="2000" b="1" dirty="0">
              <a:latin typeface="+mj-lt"/>
              <a:ea typeface="휴먼엑스포" panose="02030504000101010101" pitchFamily="18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9C3A81-8BB0-4D89-92C6-E88324E3B30E}"/>
              </a:ext>
            </a:extLst>
          </p:cNvPr>
          <p:cNvSpPr txBox="1"/>
          <p:nvPr/>
        </p:nvSpPr>
        <p:spPr>
          <a:xfrm>
            <a:off x="4465356" y="5505816"/>
            <a:ext cx="738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FF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구매</a:t>
            </a:r>
            <a:r>
              <a:rPr lang="ko-KR" altLang="en-US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보다 중요한 것은 </a:t>
            </a:r>
            <a:r>
              <a:rPr lang="ko-KR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활용</a:t>
            </a:r>
            <a:r>
              <a:rPr lang="ko-KR" altLang="en-US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입니다</a:t>
            </a:r>
            <a:r>
              <a:rPr lang="en-US" altLang="ko-KR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br>
              <a:rPr lang="en-US" altLang="ko-KR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</a:br>
            <a:r>
              <a:rPr lang="ko-KR" altLang="en-US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지속적인 관리와 빠른 대응으로 </a:t>
            </a:r>
            <a:r>
              <a:rPr lang="ko-KR" altLang="en-US" sz="1600" b="1" dirty="0" err="1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씨앤씨</a:t>
            </a:r>
            <a:r>
              <a:rPr lang="ko-KR" altLang="en-US" b="1" dirty="0" err="1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에</a:t>
            </a:r>
            <a:r>
              <a:rPr lang="ko-KR" altLang="en-US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도움되는 ㈜</a:t>
            </a:r>
            <a:r>
              <a:rPr lang="ko-KR" altLang="en-US" b="1" dirty="0" err="1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넥소</a:t>
            </a:r>
            <a:r>
              <a:rPr lang="ko-KR" altLang="en-US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되겠습니다</a:t>
            </a:r>
            <a:r>
              <a:rPr lang="en-US" altLang="ko-KR" dirty="0">
                <a:solidFill>
                  <a:schemeClr val="bg1"/>
                </a:solidFill>
              </a:rPr>
              <a:t>.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E47161-E1C9-4453-88D5-B7703065D3FD}"/>
              </a:ext>
            </a:extLst>
          </p:cNvPr>
          <p:cNvSpPr txBox="1"/>
          <p:nvPr/>
        </p:nvSpPr>
        <p:spPr>
          <a:xfrm>
            <a:off x="4164593" y="5179586"/>
            <a:ext cx="311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※</a:t>
            </a:r>
            <a:r>
              <a:rPr lang="ko-KR" altLang="en-US" sz="1600" b="1" dirty="0">
                <a:solidFill>
                  <a:schemeClr val="bg1"/>
                </a:solidFill>
              </a:rPr>
              <a:t> </a:t>
            </a:r>
            <a:r>
              <a:rPr lang="ko-KR" altLang="en-US" sz="1600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씨앤씨</a:t>
            </a:r>
            <a:r>
              <a:rPr lang="ko-KR" altLang="en-US" sz="1600" b="1" dirty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전담직원 지정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C832618-E874-5096-3F75-6FC7B8860653}"/>
              </a:ext>
            </a:extLst>
          </p:cNvPr>
          <p:cNvGrpSpPr/>
          <p:nvPr/>
        </p:nvGrpSpPr>
        <p:grpSpPr>
          <a:xfrm>
            <a:off x="0" y="-25145"/>
            <a:ext cx="12192000" cy="353708"/>
            <a:chOff x="0" y="-25145"/>
            <a:chExt cx="12192000" cy="353708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E2DB4D7-B97D-963C-1AE1-BB011878D205}"/>
                </a:ext>
              </a:extLst>
            </p:cNvPr>
            <p:cNvGrpSpPr/>
            <p:nvPr/>
          </p:nvGrpSpPr>
          <p:grpSpPr>
            <a:xfrm>
              <a:off x="10509448" y="-25145"/>
              <a:ext cx="1619681" cy="353708"/>
              <a:chOff x="9562527" y="290611"/>
              <a:chExt cx="1715073" cy="400110"/>
            </a:xfrm>
          </p:grpSpPr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92C91592-3EAE-7EA0-6483-46685A65DA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62527" y="392302"/>
                <a:ext cx="931127" cy="262308"/>
              </a:xfrm>
              <a:prstGeom prst="rect">
                <a:avLst/>
              </a:prstGeom>
            </p:spPr>
          </p:pic>
          <p:pic>
            <p:nvPicPr>
              <p:cNvPr id="14" name="그림 13">
                <a:extLst>
                  <a:ext uri="{FF2B5EF4-FFF2-40B4-BE49-F238E27FC236}">
                    <a16:creationId xmlns:a16="http://schemas.microsoft.com/office/drawing/2014/main" id="{CEEAA551-0E3F-B330-8D88-065EBFAB7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6473" y="290611"/>
                <a:ext cx="931127" cy="400110"/>
              </a:xfrm>
              <a:prstGeom prst="rect">
                <a:avLst/>
              </a:prstGeom>
            </p:spPr>
          </p:pic>
        </p:grp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B60EB77-1AC5-1836-8DE1-72E99C7EA2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28563"/>
              <a:ext cx="12192000" cy="0"/>
            </a:xfrm>
            <a:prstGeom prst="line">
              <a:avLst/>
            </a:prstGeom>
            <a:ln w="28575">
              <a:solidFill>
                <a:srgbClr val="C208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7191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>
            <a:extLst>
              <a:ext uri="{FF2B5EF4-FFF2-40B4-BE49-F238E27FC236}">
                <a16:creationId xmlns:a16="http://schemas.microsoft.com/office/drawing/2014/main" id="{02780777-36D9-0E41-A5E7-F9B52073B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694" y="927308"/>
            <a:ext cx="3975443" cy="2812728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43D8E2B5-9391-169E-DB11-BB93DBB16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694" y="3882443"/>
            <a:ext cx="3974506" cy="2812728"/>
          </a:xfrm>
          <a:prstGeom prst="rect">
            <a:avLst/>
          </a:prstGeom>
        </p:spPr>
      </p:pic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62689E49-30BC-AF25-4772-1B787E13D48E}"/>
              </a:ext>
            </a:extLst>
          </p:cNvPr>
          <p:cNvSpPr/>
          <p:nvPr/>
        </p:nvSpPr>
        <p:spPr>
          <a:xfrm>
            <a:off x="2411602" y="339283"/>
            <a:ext cx="2866482" cy="419168"/>
          </a:xfrm>
          <a:prstGeom prst="roundRect">
            <a:avLst/>
          </a:prstGeom>
          <a:solidFill>
            <a:srgbClr val="D9D9D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b="1"/>
              <a:t>이 동 형</a:t>
            </a:r>
            <a:endParaRPr lang="ko-KR" altLang="en-US" sz="2400" b="1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CB22F3BE-2885-4CED-FA25-1B90A5781476}"/>
              </a:ext>
            </a:extLst>
          </p:cNvPr>
          <p:cNvSpPr/>
          <p:nvPr/>
        </p:nvSpPr>
        <p:spPr>
          <a:xfrm>
            <a:off x="8170986" y="318057"/>
            <a:ext cx="2866482" cy="419168"/>
          </a:xfrm>
          <a:prstGeom prst="roundRect">
            <a:avLst/>
          </a:prstGeom>
          <a:solidFill>
            <a:srgbClr val="D9D9D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b="1"/>
              <a:t>벽 부 형</a:t>
            </a:r>
            <a:endParaRPr lang="ko-KR" altLang="en-US" sz="1800" b="1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A03686CB-3411-33E5-6C60-6F7E37CAA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695" y="545216"/>
            <a:ext cx="3785553" cy="6382496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24063E4B-916E-B2BD-2E68-D60F4252D3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35" y="518413"/>
            <a:ext cx="3909018" cy="638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09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CFC2E85B-6A0D-593E-4F56-6D496B3C3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259912AC-1D01-3DFA-F698-DD1931726105}"/>
              </a:ext>
            </a:extLst>
          </p:cNvPr>
          <p:cNvSpPr/>
          <p:nvPr/>
        </p:nvSpPr>
        <p:spPr>
          <a:xfrm>
            <a:off x="4221950" y="2474140"/>
            <a:ext cx="4207346" cy="9548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감사합니다</a:t>
            </a:r>
            <a:endParaRPr lang="en-US" altLang="ko-KR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C2222911-BC5A-3E8D-4465-70701E983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46" y="2524125"/>
            <a:ext cx="6127865" cy="4333875"/>
          </a:xfrm>
          <a:prstGeom prst="rect">
            <a:avLst/>
          </a:prstGeom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CFE52E5E-CAAD-EF9F-7C89-2F70B9131FBE}"/>
              </a:ext>
            </a:extLst>
          </p:cNvPr>
          <p:cNvGrpSpPr/>
          <p:nvPr/>
        </p:nvGrpSpPr>
        <p:grpSpPr>
          <a:xfrm>
            <a:off x="4056951" y="4513082"/>
            <a:ext cx="7218907" cy="1723549"/>
            <a:chOff x="4274502" y="4795014"/>
            <a:chExt cx="7218907" cy="1723549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80A0597-102E-B3FE-9B5D-9AA824BFCB9A}"/>
                </a:ext>
              </a:extLst>
            </p:cNvPr>
            <p:cNvSpPr/>
            <p:nvPr/>
          </p:nvSpPr>
          <p:spPr>
            <a:xfrm>
              <a:off x="4274502" y="4795014"/>
              <a:ext cx="226215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28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㈜넥소</a:t>
              </a:r>
              <a:endParaRPr lang="en-US" altLang="ko-KR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42B50CE-B2B2-BAE4-1FCD-ADB5913D4969}"/>
                </a:ext>
              </a:extLst>
            </p:cNvPr>
            <p:cNvSpPr txBox="1"/>
            <p:nvPr/>
          </p:nvSpPr>
          <p:spPr>
            <a:xfrm>
              <a:off x="4771697" y="5318234"/>
              <a:ext cx="672171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</a:rPr>
                <a:t>인천시 </a:t>
              </a:r>
              <a:r>
                <a:rPr lang="ko-KR" altLang="en-US">
                  <a:solidFill>
                    <a:schemeClr val="bg1"/>
                  </a:solidFill>
                </a:rPr>
                <a:t>서구 보듬로</a:t>
              </a:r>
              <a:r>
                <a:rPr lang="en-US" altLang="ko-KR">
                  <a:solidFill>
                    <a:schemeClr val="bg1"/>
                  </a:solidFill>
                </a:rPr>
                <a:t>158 </a:t>
              </a:r>
              <a:r>
                <a:rPr lang="ko-KR" altLang="en-US">
                  <a:solidFill>
                    <a:schemeClr val="bg1"/>
                  </a:solidFill>
                </a:rPr>
                <a:t>검단지식산업센터 블루텍</a:t>
              </a:r>
              <a:r>
                <a:rPr lang="en-US" altLang="ko-KR">
                  <a:solidFill>
                    <a:schemeClr val="bg1"/>
                  </a:solidFill>
                </a:rPr>
                <a:t>527</a:t>
              </a:r>
              <a:r>
                <a:rPr lang="ko-KR" altLang="en-US">
                  <a:solidFill>
                    <a:schemeClr val="bg1"/>
                  </a:solidFill>
                </a:rPr>
                <a:t>호</a:t>
              </a:r>
              <a:r>
                <a:rPr lang="en-US" altLang="ko-KR">
                  <a:solidFill>
                    <a:schemeClr val="bg1"/>
                  </a:solidFill>
                </a:rPr>
                <a:t>(</a:t>
              </a:r>
              <a:r>
                <a:rPr lang="ko-KR" altLang="en-US">
                  <a:solidFill>
                    <a:schemeClr val="bg1"/>
                  </a:solidFill>
                </a:rPr>
                <a:t>제조동</a:t>
              </a:r>
              <a:r>
                <a:rPr lang="en-US" altLang="ko-KR">
                  <a:solidFill>
                    <a:schemeClr val="bg1"/>
                  </a:solidFill>
                </a:rPr>
                <a:t>)</a:t>
              </a:r>
              <a:endParaRPr lang="en-US" altLang="ko-KR" dirty="0">
                <a:solidFill>
                  <a:schemeClr val="bg1"/>
                </a:solidFill>
              </a:endParaRPr>
            </a:p>
            <a:p>
              <a:r>
                <a:rPr lang="en-US" altLang="ko-KR" dirty="0">
                  <a:solidFill>
                    <a:schemeClr val="bg1"/>
                  </a:solidFill>
                </a:rPr>
                <a:t>Tel: 032)569-5771 H.P: 010-9981-5174</a:t>
              </a:r>
            </a:p>
            <a:p>
              <a:r>
                <a:rPr lang="en-US" altLang="ko-KR" dirty="0">
                  <a:solidFill>
                    <a:schemeClr val="bg1"/>
                  </a:solidFill>
                </a:rPr>
                <a:t>E-mail: nexokorea@gmail.com</a:t>
              </a:r>
            </a:p>
            <a:p>
              <a:r>
                <a:rPr lang="en-US" altLang="ko-KR" dirty="0">
                  <a:solidFill>
                    <a:schemeClr val="bg1"/>
                  </a:solidFill>
                </a:rPr>
                <a:t>Homepage: www.nexokorea.com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174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1785</TotalTime>
  <Words>409</Words>
  <Application>Microsoft Office PowerPoint</Application>
  <PresentationFormat>와이드스크린</PresentationFormat>
  <Paragraphs>56</Paragraphs>
  <Slides>8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5" baseType="lpstr">
      <vt:lpstr>Adobe 고딕 Std B</vt:lpstr>
      <vt:lpstr>HY중고딕</vt:lpstr>
      <vt:lpstr>맑은 고딕</vt:lpstr>
      <vt:lpstr>Arial</vt:lpstr>
      <vt:lpstr>Arial Black</vt:lpstr>
      <vt:lpstr>Office 테마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넥소 주식회사</cp:lastModifiedBy>
  <cp:revision>77</cp:revision>
  <cp:lastPrinted>2023-04-28T01:51:14Z</cp:lastPrinted>
  <dcterms:created xsi:type="dcterms:W3CDTF">2021-12-17T10:18:47Z</dcterms:created>
  <dcterms:modified xsi:type="dcterms:W3CDTF">2024-03-13T03:39:54Z</dcterms:modified>
</cp:coreProperties>
</file>