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3" r:id="rId4"/>
  </p:sldMasterIdLst>
  <p:notesMasterIdLst>
    <p:notesMasterId r:id="rId6"/>
  </p:notesMasterIdLst>
  <p:handoutMasterIdLst>
    <p:handoutMasterId r:id="rId7"/>
  </p:handoutMasterIdLst>
  <p:sldIdLst>
    <p:sldId id="1293" r:id="rId5"/>
  </p:sldIdLst>
  <p:sldSz cx="6858000" cy="9906000" type="A4"/>
  <p:notesSz cx="6858000" cy="9144000"/>
  <p:embeddedFontLst>
    <p:embeddedFont>
      <p:font typeface="Yoon 윤고딕 135_TT" panose="020B0600000101010101" charset="-127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Roboto Light" panose="02000000000000000000" pitchFamily="2" charset="0"/>
      <p:regular r:id="rId15"/>
      <p:italic r:id="rId16"/>
    </p:embeddedFont>
    <p:embeddedFont>
      <p:font typeface="Trebuchet MS" panose="020B060302020202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4" userDrawn="1">
          <p15:clr>
            <a:srgbClr val="A4A3A4"/>
          </p15:clr>
        </p15:guide>
        <p15:guide id="2" pos="1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n Davis" initials="B" lastIdx="2" clrIdx="0"/>
  <p:cmAuthor id="7" name="Matthew Rubin (Futuresource)" initials="MR(" lastIdx="15" clrIdx="7">
    <p:extLst>
      <p:ext uri="{19B8F6BF-5375-455C-9EA6-DF929625EA0E}">
        <p15:presenceInfo xmlns:p15="http://schemas.microsoft.com/office/powerpoint/2012/main" userId="S::matthew.rubin@futuresource-hq.com::3195ad6b-adc2-4301-a799-832298c1859f" providerId="AD"/>
      </p:ext>
    </p:extLst>
  </p:cmAuthor>
  <p:cmAuthor id="1" name="Ben Davis (Futuresource)" initials="BD(" lastIdx="18" clrIdx="1"/>
  <p:cmAuthor id="2" name="Andreas Olah (Futuresource)" initials="AO(" lastIdx="65" clrIdx="2"/>
  <p:cmAuthor id="3" name="Colin Messenger" initials="CM" lastIdx="2" clrIdx="3"/>
  <p:cmAuthor id="4" name="Michael Boreham (Futuresource)" initials="MB(" lastIdx="71" clrIdx="4"/>
  <p:cmAuthor id="5" name="Claire Kerrison (Futuresource)" initials="CK(" lastIdx="1" clrIdx="5"/>
  <p:cmAuthor id="6" name="Matthew Rubin" initials="MR" lastIdx="4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4D73"/>
    <a:srgbClr val="1A76A3"/>
    <a:srgbClr val="595959"/>
    <a:srgbClr val="F12F2F"/>
    <a:srgbClr val="FFFFCC"/>
    <a:srgbClr val="006699"/>
    <a:srgbClr val="66FFFF"/>
    <a:srgbClr val="CCFF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10" autoAdjust="0"/>
    <p:restoredTop sz="96517" autoAdjust="0"/>
  </p:normalViewPr>
  <p:slideViewPr>
    <p:cSldViewPr snapToGrid="0">
      <p:cViewPr varScale="1">
        <p:scale>
          <a:sx n="76" d="100"/>
          <a:sy n="76" d="100"/>
        </p:scale>
        <p:origin x="3090" y="114"/>
      </p:cViewPr>
      <p:guideLst>
        <p:guide orient="horz" pos="1154"/>
        <p:guide pos="1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58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1853331851440018"/>
          <c:y val="7.3855375018530012E-2"/>
          <c:w val="0.51787273350807372"/>
          <c:h val="0.899907753856421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 Q1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-2.9790625851789055E-3"/>
                  <c:y val="2.25304258321446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E82-41F6-9BAD-A8250D8B4DB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panose="020B0604020202020204" charset="0"/>
                    <a:ea typeface="Roboto Light" panose="020B0604020202020204" charset="0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DELL</c:v>
                </c:pt>
                <c:pt idx="16">
                  <c:v>Clevertouch</c:v>
                </c:pt>
                <c:pt idx="17">
                  <c:v>Boxlight</c:v>
                </c:pt>
                <c:pt idx="18">
                  <c:v>Others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0.13147211658702801</c:v>
                </c:pt>
                <c:pt idx="1">
                  <c:v>5.7497735515550701E-2</c:v>
                </c:pt>
                <c:pt idx="2">
                  <c:v>4.0834063713607802E-2</c:v>
                </c:pt>
                <c:pt idx="3">
                  <c:v>0.135898404409419</c:v>
                </c:pt>
                <c:pt idx="4">
                  <c:v>8.4374507222513606E-2</c:v>
                </c:pt>
                <c:pt idx="5">
                  <c:v>6.2760140673074394E-2</c:v>
                </c:pt>
                <c:pt idx="6">
                  <c:v>6.0779862774076002E-2</c:v>
                </c:pt>
                <c:pt idx="7">
                  <c:v>4.1926883739351398E-2</c:v>
                </c:pt>
                <c:pt idx="8">
                  <c:v>4.76953599155081E-2</c:v>
                </c:pt>
                <c:pt idx="9">
                  <c:v>7.3343625888833104E-6</c:v>
                </c:pt>
                <c:pt idx="10">
                  <c:v>2.4273072987909299E-2</c:v>
                </c:pt>
                <c:pt idx="11">
                  <c:v>1.14012666444191E-2</c:v>
                </c:pt>
                <c:pt idx="12">
                  <c:v>1.9359050053357502E-2</c:v>
                </c:pt>
                <c:pt idx="13">
                  <c:v>1.13242558372358E-2</c:v>
                </c:pt>
                <c:pt idx="14">
                  <c:v>6.3368892767951797E-3</c:v>
                </c:pt>
                <c:pt idx="15">
                  <c:v>1.5886229367521199E-2</c:v>
                </c:pt>
                <c:pt idx="16">
                  <c:v>2.2703519393888299E-2</c:v>
                </c:pt>
                <c:pt idx="17">
                  <c:v>6.5679216983449999E-3</c:v>
                </c:pt>
                <c:pt idx="18">
                  <c:v>0.21890138582781088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E91-4FF1-BC41-B9C4E5F3D3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 Q1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1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D3C-43C4-BBC8-6391A5DA0E16}"/>
                </c:ext>
              </c:extLst>
            </c:dLbl>
            <c:dLbl>
              <c:idx val="12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D3C-43C4-BBC8-6391A5DA0E16}"/>
                </c:ext>
              </c:extLst>
            </c:dLbl>
            <c:dLbl>
              <c:idx val="13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7D3C-43C4-BBC8-6391A5DA0E16}"/>
                </c:ext>
              </c:extLst>
            </c:dLbl>
            <c:dLbl>
              <c:idx val="15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7D3C-43C4-BBC8-6391A5DA0E16}"/>
                </c:ext>
              </c:extLst>
            </c:dLbl>
            <c:dLbl>
              <c:idx val="16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B90-4AF0-9E27-FA165164AF77}"/>
                </c:ext>
              </c:extLst>
            </c:dLbl>
            <c:dLbl>
              <c:idx val="18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B90-4AF0-9E27-FA165164AF7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panose="020B0604020202020204" charset="0"/>
                    <a:ea typeface="Roboto Light" panose="020B0604020202020204" charset="0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DELL</c:v>
                </c:pt>
                <c:pt idx="16">
                  <c:v>Clevertouch</c:v>
                </c:pt>
                <c:pt idx="17">
                  <c:v>Boxlight</c:v>
                </c:pt>
                <c:pt idx="18">
                  <c:v>Others</c:v>
                </c:pt>
              </c:strCache>
            </c:strRef>
          </c:cat>
          <c:val>
            <c:numRef>
              <c:f>Sheet1!$C$2:$C$20</c:f>
              <c:numCache>
                <c:formatCode>0.0%</c:formatCode>
                <c:ptCount val="19"/>
                <c:pt idx="0">
                  <c:v>0.18628676766904401</c:v>
                </c:pt>
                <c:pt idx="1">
                  <c:v>8.3894247163053895E-2</c:v>
                </c:pt>
                <c:pt idx="2">
                  <c:v>8.3720651479799901E-2</c:v>
                </c:pt>
                <c:pt idx="3">
                  <c:v>8.0525664261815399E-2</c:v>
                </c:pt>
                <c:pt idx="4">
                  <c:v>5.47384388374876E-2</c:v>
                </c:pt>
                <c:pt idx="5">
                  <c:v>4.8195534871032897E-2</c:v>
                </c:pt>
                <c:pt idx="6">
                  <c:v>4.6190918052504401E-2</c:v>
                </c:pt>
                <c:pt idx="7">
                  <c:v>3.3109243350148698E-2</c:v>
                </c:pt>
                <c:pt idx="8">
                  <c:v>2.7186323966743999E-2</c:v>
                </c:pt>
                <c:pt idx="9">
                  <c:v>2.5030844233006701E-2</c:v>
                </c:pt>
                <c:pt idx="10">
                  <c:v>1.84176753471397E-2</c:v>
                </c:pt>
                <c:pt idx="11">
                  <c:v>1.09551275824941E-2</c:v>
                </c:pt>
                <c:pt idx="12">
                  <c:v>1.0585203447940899E-2</c:v>
                </c:pt>
                <c:pt idx="13">
                  <c:v>8.3449924878534702E-3</c:v>
                </c:pt>
                <c:pt idx="14">
                  <c:v>7.9110032797184392E-3</c:v>
                </c:pt>
                <c:pt idx="15">
                  <c:v>7.1008900911997304E-3</c:v>
                </c:pt>
                <c:pt idx="16">
                  <c:v>0</c:v>
                </c:pt>
                <c:pt idx="17">
                  <c:v>0</c:v>
                </c:pt>
                <c:pt idx="18">
                  <c:v>0.26780647387901629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1E91-4FF1-BC41-B9C4E5F3D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3"/>
        <c:axId val="302367872"/>
        <c:axId val="302369408"/>
      </c:barChart>
      <c:catAx>
        <c:axId val="30236787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E7E6E6">
                <a:lumMod val="90000"/>
              </a:srgbClr>
            </a:solidFill>
          </a:ln>
        </c:spPr>
        <c:txPr>
          <a:bodyPr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B0604020202020204" charset="0"/>
                <a:ea typeface="Roboto Light" panose="020B0604020202020204" charset="0"/>
              </a:defRPr>
            </a:pPr>
            <a:endParaRPr lang="ko-KR"/>
          </a:p>
        </c:txPr>
        <c:crossAx val="302369408"/>
        <c:crosses val="autoZero"/>
        <c:auto val="0"/>
        <c:lblAlgn val="ctr"/>
        <c:lblOffset val="100"/>
        <c:noMultiLvlLbl val="0"/>
      </c:catAx>
      <c:valAx>
        <c:axId val="302369408"/>
        <c:scaling>
          <c:orientation val="minMax"/>
          <c:max val="0.32000000000000006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0.0%" sourceLinked="1"/>
        <c:majorTickMark val="none"/>
        <c:minorTickMark val="none"/>
        <c:tickLblPos val="none"/>
        <c:spPr>
          <a:ln>
            <a:noFill/>
          </a:ln>
        </c:spPr>
        <c:crossAx val="302367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194860963363308"/>
          <c:y val="0.82276201022491047"/>
          <c:w val="0.19387682678687984"/>
          <c:h val="9.4285751794184733E-2"/>
        </c:manualLayout>
      </c:layout>
      <c:overlay val="0"/>
      <c:txPr>
        <a:bodyPr/>
        <a:lstStyle/>
        <a:p>
          <a:pPr>
            <a:defRPr sz="1050">
              <a:solidFill>
                <a:schemeClr val="tx1">
                  <a:lumMod val="65000"/>
                  <a:lumOff val="35000"/>
                </a:schemeClr>
              </a:solidFill>
              <a:latin typeface="Roboto Light" panose="020B0604020202020204" charset="0"/>
              <a:ea typeface="Roboto Light" panose="020B0604020202020204" charset="0"/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rebuchet MS" pitchFamily="34" charset="0"/>
        </a:defRPr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074669575756458"/>
          <c:y val="7.3855327893597542E-2"/>
          <c:w val="0.68925330424243536"/>
          <c:h val="0.899907753856421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4D73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124-4062-A547-18A2471B844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124-4062-A547-18A2471B844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124-4062-A547-18A2471B844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24-4062-A547-18A2471B8446}"/>
              </c:ext>
            </c:extLst>
          </c:dPt>
          <c:dPt>
            <c:idx val="4"/>
            <c:invertIfNegative val="0"/>
            <c:bubble3D val="0"/>
            <c:spPr>
              <a:solidFill>
                <a:srgbClr val="004D7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2124-4062-A547-18A2471B8446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124-4062-A547-18A2471B8446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124-4062-A547-18A2471B8446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D8F4-404D-BC2C-1A0D522DC87B}"/>
              </c:ext>
            </c:extLst>
          </c:dPt>
          <c:dLbls>
            <c:dLbl>
              <c:idx val="7"/>
              <c:layout>
                <c:manualLayout>
                  <c:x val="0"/>
                  <c:y val="4.533670895474967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24-4062-A547-18A2471B8446}"/>
                </c:ext>
              </c:extLst>
            </c:dLbl>
            <c:dLbl>
              <c:idx val="8"/>
              <c:layout>
                <c:manualLayout>
                  <c:x val="-4.9465027933134967E-3"/>
                  <c:y val="-2.26683544773748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0FC-4FC3-9D1C-884947AE6AC3}"/>
                </c:ext>
              </c:extLst>
            </c:dLbl>
            <c:dLbl>
              <c:idx val="10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D8F4-404D-BC2C-1A0D522DC87B}"/>
                </c:ext>
              </c:extLst>
            </c:dLbl>
            <c:dLbl>
              <c:idx val="11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447-49CA-AA3C-A60C146AB465}"/>
                </c:ext>
              </c:extLst>
            </c:dLbl>
            <c:dLbl>
              <c:idx val="12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447-49CA-AA3C-A60C146AB465}"/>
                </c:ext>
              </c:extLst>
            </c:dLbl>
            <c:dLbl>
              <c:idx val="13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E447-49CA-AA3C-A60C146AB465}"/>
                </c:ext>
              </c:extLst>
            </c:dLbl>
            <c:dLbl>
              <c:idx val="14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E447-49CA-AA3C-A60C146AB465}"/>
                </c:ext>
              </c:extLst>
            </c:dLbl>
            <c:dLbl>
              <c:idx val="16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E447-49CA-AA3C-A60C146AB465}"/>
                </c:ext>
              </c:extLst>
            </c:dLbl>
            <c:dLbl>
              <c:idx val="17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E447-49CA-AA3C-A60C146AB465}"/>
                </c:ext>
              </c:extLst>
            </c:dLbl>
            <c:dLbl>
              <c:idx val="18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E447-49CA-AA3C-A60C146AB46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Boxlight/Clevertouch*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Clevertouch*</c:v>
                </c:pt>
                <c:pt idx="16">
                  <c:v>Boxlight</c:v>
                </c:pt>
                <c:pt idx="17">
                  <c:v>DELL</c:v>
                </c:pt>
                <c:pt idx="18">
                  <c:v>Others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0.19226587979499901</c:v>
                </c:pt>
                <c:pt idx="1">
                  <c:v>0.15034425635450599</c:v>
                </c:pt>
                <c:pt idx="2">
                  <c:v>4.63707023421265E-2</c:v>
                </c:pt>
                <c:pt idx="3">
                  <c:v>6.9811195172276103E-2</c:v>
                </c:pt>
                <c:pt idx="4">
                  <c:v>6.4123138513571806E-2</c:v>
                </c:pt>
                <c:pt idx="5">
                  <c:v>2.7487754432932301E-2</c:v>
                </c:pt>
                <c:pt idx="6">
                  <c:v>5.5399512395940403E-2</c:v>
                </c:pt>
                <c:pt idx="7">
                  <c:v>3.5290405441049999E-2</c:v>
                </c:pt>
                <c:pt idx="8">
                  <c:v>2.0236308013913198E-2</c:v>
                </c:pt>
                <c:pt idx="9">
                  <c:v>0</c:v>
                </c:pt>
                <c:pt idx="10">
                  <c:v>1.37219374989215E-2</c:v>
                </c:pt>
                <c:pt idx="11">
                  <c:v>7.4851413879213199E-3</c:v>
                </c:pt>
                <c:pt idx="12">
                  <c:v>1.24730991946398E-2</c:v>
                </c:pt>
                <c:pt idx="13">
                  <c:v>7.6340356508084401E-3</c:v>
                </c:pt>
                <c:pt idx="14">
                  <c:v>2.1653761675504198E-3</c:v>
                </c:pt>
                <c:pt idx="15">
                  <c:v>1.5877453119260899E-2</c:v>
                </c:pt>
                <c:pt idx="16">
                  <c:v>0</c:v>
                </c:pt>
                <c:pt idx="17">
                  <c:v>8.9208370618527495E-3</c:v>
                </c:pt>
                <c:pt idx="18">
                  <c:v>0.27039296745772928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124-4062-A547-18A2471B84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elete val="1"/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Boxlight/Clevertouch*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Clevertouch*</c:v>
                </c:pt>
                <c:pt idx="16">
                  <c:v>Boxlight</c:v>
                </c:pt>
                <c:pt idx="17">
                  <c:v>DELL</c:v>
                </c:pt>
                <c:pt idx="18">
                  <c:v>Others</c:v>
                </c:pt>
              </c:strCache>
            </c:strRef>
          </c:cat>
          <c:val>
            <c:numRef>
              <c:f>Sheet1!$C$2:$C$20</c:f>
              <c:numCache>
                <c:formatCode>0.0%</c:formatCode>
                <c:ptCount val="19"/>
                <c:pt idx="0">
                  <c:v>0.211081796574347</c:v>
                </c:pt>
                <c:pt idx="1">
                  <c:v>0.12464383739509</c:v>
                </c:pt>
                <c:pt idx="2">
                  <c:v>6.6576258471259905E-2</c:v>
                </c:pt>
                <c:pt idx="3">
                  <c:v>6.5634005503839299E-2</c:v>
                </c:pt>
                <c:pt idx="4">
                  <c:v>5.5565874753391198E-2</c:v>
                </c:pt>
                <c:pt idx="5">
                  <c:v>3.6629295140679703E-2</c:v>
                </c:pt>
                <c:pt idx="6">
                  <c:v>4.5528851876030202E-2</c:v>
                </c:pt>
                <c:pt idx="7">
                  <c:v>3.1634903574610199E-2</c:v>
                </c:pt>
                <c:pt idx="8">
                  <c:v>2.0384673646852602E-2</c:v>
                </c:pt>
                <c:pt idx="9">
                  <c:v>5.9289802749034302E-3</c:v>
                </c:pt>
                <c:pt idx="10">
                  <c:v>1.34940543386917E-2</c:v>
                </c:pt>
                <c:pt idx="11">
                  <c:v>7.1827628119353198E-3</c:v>
                </c:pt>
                <c:pt idx="12">
                  <c:v>9.3765441226858395E-3</c:v>
                </c:pt>
                <c:pt idx="13">
                  <c:v>6.6404038072429899E-3</c:v>
                </c:pt>
                <c:pt idx="14">
                  <c:v>3.47145830102322E-3</c:v>
                </c:pt>
                <c:pt idx="15">
                  <c:v>1.21320705039656E-2</c:v>
                </c:pt>
                <c:pt idx="16">
                  <c:v>3.5007628191487399E-3</c:v>
                </c:pt>
                <c:pt idx="17">
                  <c:v>7.0858324827509098E-3</c:v>
                </c:pt>
                <c:pt idx="18">
                  <c:v>0.27350763360155234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2124-4062-A547-18A2471B84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2021 Q1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0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E447-49CA-AA3C-A60C146AB465}"/>
                </c:ext>
              </c:extLst>
            </c:dLbl>
            <c:dLbl>
              <c:idx val="11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E447-49CA-AA3C-A60C146AB465}"/>
                </c:ext>
              </c:extLst>
            </c:dLbl>
            <c:dLbl>
              <c:idx val="12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E447-49CA-AA3C-A60C146AB465}"/>
                </c:ext>
              </c:extLst>
            </c:dLbl>
            <c:dLbl>
              <c:idx val="13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E447-49CA-AA3C-A60C146AB465}"/>
                </c:ext>
              </c:extLst>
            </c:dLbl>
            <c:dLbl>
              <c:idx val="14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E447-49CA-AA3C-A60C146AB465}"/>
                </c:ext>
              </c:extLst>
            </c:dLbl>
            <c:dLbl>
              <c:idx val="16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E447-49CA-AA3C-A60C146AB465}"/>
                </c:ext>
              </c:extLst>
            </c:dLbl>
            <c:dLbl>
              <c:idx val="17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E447-49CA-AA3C-A60C146AB465}"/>
                </c:ext>
              </c:extLst>
            </c:dLbl>
            <c:dLbl>
              <c:idx val="18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E447-49CA-AA3C-A60C146AB46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Boxlight/Clevertouch*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Clevertouch*</c:v>
                </c:pt>
                <c:pt idx="16">
                  <c:v>Boxlight</c:v>
                </c:pt>
                <c:pt idx="17">
                  <c:v>DELL</c:v>
                </c:pt>
                <c:pt idx="18">
                  <c:v>Others</c:v>
                </c:pt>
              </c:strCache>
            </c:strRef>
          </c:cat>
          <c:val>
            <c:numRef>
              <c:f>Sheet1!$D$2:$D$20</c:f>
              <c:numCache>
                <c:formatCode>0.0%</c:formatCode>
                <c:ptCount val="19"/>
                <c:pt idx="0">
                  <c:v>0.18628676766904401</c:v>
                </c:pt>
                <c:pt idx="1">
                  <c:v>8.3894247163053895E-2</c:v>
                </c:pt>
                <c:pt idx="2">
                  <c:v>8.3720651479799901E-2</c:v>
                </c:pt>
                <c:pt idx="3">
                  <c:v>8.0525664261815399E-2</c:v>
                </c:pt>
                <c:pt idx="4">
                  <c:v>5.47384388374876E-2</c:v>
                </c:pt>
                <c:pt idx="5">
                  <c:v>4.8195534871032897E-2</c:v>
                </c:pt>
                <c:pt idx="6">
                  <c:v>4.6190918052504401E-2</c:v>
                </c:pt>
                <c:pt idx="7">
                  <c:v>3.3109243350148698E-2</c:v>
                </c:pt>
                <c:pt idx="8">
                  <c:v>2.7186323966743999E-2</c:v>
                </c:pt>
                <c:pt idx="9">
                  <c:v>2.5030844233006701E-2</c:v>
                </c:pt>
                <c:pt idx="10">
                  <c:v>1.84176753471397E-2</c:v>
                </c:pt>
                <c:pt idx="11">
                  <c:v>1.09551275824941E-2</c:v>
                </c:pt>
                <c:pt idx="12">
                  <c:v>1.0585203447940899E-2</c:v>
                </c:pt>
                <c:pt idx="13">
                  <c:v>8.3449924878534702E-3</c:v>
                </c:pt>
                <c:pt idx="14">
                  <c:v>7.9110032797184392E-3</c:v>
                </c:pt>
                <c:pt idx="15">
                  <c:v>0</c:v>
                </c:pt>
                <c:pt idx="16">
                  <c:v>0</c:v>
                </c:pt>
                <c:pt idx="17">
                  <c:v>7.1008900911997304E-3</c:v>
                </c:pt>
                <c:pt idx="18">
                  <c:v>0.26780647387901629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2124-4062-A547-18A2471B84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3"/>
        <c:axId val="302273280"/>
        <c:axId val="302274816"/>
      </c:barChart>
      <c:catAx>
        <c:axId val="30227328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E7E6E6">
                <a:lumMod val="90000"/>
              </a:srgbClr>
            </a:solidFill>
          </a:ln>
        </c:spPr>
        <c:txPr>
          <a:bodyPr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ko-KR"/>
          </a:p>
        </c:txPr>
        <c:crossAx val="302274816"/>
        <c:crosses val="autoZero"/>
        <c:auto val="0"/>
        <c:lblAlgn val="ctr"/>
        <c:lblOffset val="100"/>
        <c:noMultiLvlLbl val="0"/>
      </c:catAx>
      <c:valAx>
        <c:axId val="302274816"/>
        <c:scaling>
          <c:orientation val="minMax"/>
          <c:max val="0.37000000000000005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0.0%" sourceLinked="1"/>
        <c:majorTickMark val="none"/>
        <c:minorTickMark val="none"/>
        <c:tickLblPos val="none"/>
        <c:spPr>
          <a:ln>
            <a:noFill/>
          </a:ln>
        </c:spPr>
        <c:crossAx val="302273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9817080663633"/>
          <c:y val="0.80735522061128162"/>
          <c:w val="0.16467854596089818"/>
          <c:h val="0.12577277669850234"/>
        </c:manualLayout>
      </c:layout>
      <c:overlay val="0"/>
      <c:txPr>
        <a:bodyPr/>
        <a:lstStyle/>
        <a:p>
          <a:pPr>
            <a:defRPr sz="105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Roboto Light" panose="020B0604020202020204" charset="0"/>
          <a:ea typeface="Roboto Light" panose="020B0604020202020204" charset="0"/>
        </a:defRPr>
      </a:pPr>
      <a:endParaRPr lang="ko-K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5763A-AC5D-40EC-A82C-3AA240AA6AF1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B4F83-AB60-4C59-A93F-6CCDFF522B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761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DCB1C-60EB-4548-B410-CC9B3A957428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3F7A1-92CA-415D-935B-2B1882DC9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83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41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6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7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3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11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0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11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63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01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294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ner P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61408"/>
            <a:ext cx="5993184" cy="658823"/>
          </a:xfrm>
          <a:prstGeom prst="rect">
            <a:avLst/>
          </a:prstGeom>
        </p:spPr>
        <p:txBody>
          <a:bodyPr lIns="288000" bIns="0" anchor="ctr">
            <a:normAutofit/>
          </a:bodyPr>
          <a:lstStyle>
            <a:lvl1pPr marL="0" indent="0" algn="l" defTabSz="132075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755" b="0" i="0" kern="1200" dirty="0" smtClean="0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+mj-cs"/>
              </a:defRPr>
            </a:lvl1pPr>
          </a:lstStyle>
          <a:p>
            <a:r>
              <a:rPr lang="en-US"/>
              <a:t>ADD SLIDE COMMENT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156613" y="1225193"/>
            <a:ext cx="6543125" cy="774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9592" indent="-249592" algn="l" defTabSz="1320759" rtl="0" eaLnBrk="1" latinLnBrk="0" hangingPunct="1">
              <a:lnSpc>
                <a:spcPct val="100000"/>
              </a:lnSpc>
              <a:buClr>
                <a:schemeClr val="accent5"/>
              </a:buClr>
              <a:buFont typeface="Trebuchet MS" panose="020B0603020202020204" pitchFamily="34" charset="0"/>
              <a:buChar char="|"/>
              <a:defRPr lang="en-US" sz="1733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25475" indent="-495285" algn="l" defTabSz="1320759" rtl="0" eaLnBrk="1" latinLnBrk="0" hangingPunct="1">
              <a:lnSpc>
                <a:spcPct val="100000"/>
              </a:lnSpc>
              <a:buClr>
                <a:schemeClr val="accent5"/>
              </a:buClr>
              <a:buFont typeface="Arial" panose="020B0604020202020204" pitchFamily="34" charset="0"/>
              <a:buChar char="•"/>
              <a:defRPr lang="en-US" sz="1733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485854" indent="-495285" algn="l" defTabSz="1320759" rtl="0" eaLnBrk="1" latinLnBrk="0" hangingPunct="1">
              <a:lnSpc>
                <a:spcPct val="100000"/>
              </a:lnSpc>
              <a:buClr>
                <a:schemeClr val="accent5"/>
              </a:buClr>
              <a:buFont typeface="Roboto Light" panose="02000000000000000000" pitchFamily="2" charset="0"/>
              <a:buChar char="–"/>
              <a:defRPr lang="en-US" sz="1733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46234" indent="-495285" algn="l" defTabSz="1320759" rtl="0" eaLnBrk="1" latinLnBrk="0" hangingPunct="1">
              <a:lnSpc>
                <a:spcPct val="100000"/>
              </a:lnSpc>
              <a:buClr>
                <a:schemeClr val="accent5"/>
              </a:buClr>
              <a:buFont typeface="Arial" panose="020B0604020202020204" pitchFamily="34" charset="0"/>
              <a:buChar char="•"/>
              <a:defRPr lang="en-US" sz="1733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06614" indent="-495285" algn="l" defTabSz="1320759" rtl="0" eaLnBrk="1" latinLnBrk="0" hangingPunct="1">
              <a:lnSpc>
                <a:spcPct val="100000"/>
              </a:lnSpc>
              <a:buClr>
                <a:schemeClr val="accent5"/>
              </a:buClr>
              <a:buFont typeface="Arial" panose="020B0604020202020204" pitchFamily="34" charset="0"/>
              <a:buChar char="•"/>
              <a:defRPr lang="en-GB" sz="1733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19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6C9C2-C321-4107-BF8D-318D136E796D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C9B270-D34B-4EC9-AB31-930244725DDD}"/>
              </a:ext>
            </a:extLst>
          </p:cNvPr>
          <p:cNvGrpSpPr/>
          <p:nvPr userDrawn="1"/>
        </p:nvGrpSpPr>
        <p:grpSpPr>
          <a:xfrm>
            <a:off x="-1" y="0"/>
            <a:ext cx="6858001" cy="321218"/>
            <a:chOff x="-1" y="0"/>
            <a:chExt cx="6894179" cy="321218"/>
          </a:xfrm>
        </p:grpSpPr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E7D38417-76AF-41C8-88A5-7734A440C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1" y="0"/>
              <a:ext cx="6894179" cy="321218"/>
            </a:xfrm>
            <a:prstGeom prst="rect">
              <a:avLst/>
            </a:prstGeom>
          </p:spPr>
        </p:pic>
        <p:pic>
          <p:nvPicPr>
            <p:cNvPr id="9" name="그래픽 8">
              <a:extLst>
                <a:ext uri="{FF2B5EF4-FFF2-40B4-BE49-F238E27FC236}">
                  <a16:creationId xmlns:a16="http://schemas.microsoft.com/office/drawing/2014/main" id="{3301E6AA-9791-4B9F-9ACD-FF7C1564F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227983" y="55989"/>
              <a:ext cx="1532696" cy="194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794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7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4">
            <a:extLst>
              <a:ext uri="{FF2B5EF4-FFF2-40B4-BE49-F238E27FC236}">
                <a16:creationId xmlns:a16="http://schemas.microsoft.com/office/drawing/2014/main" id="{B8F6155A-F99D-4676-B510-8D85151D73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514173"/>
              </p:ext>
            </p:extLst>
          </p:nvPr>
        </p:nvGraphicFramePr>
        <p:xfrm>
          <a:off x="3297670" y="2789278"/>
          <a:ext cx="3715967" cy="7076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3531062"/>
              </p:ext>
            </p:extLst>
          </p:nvPr>
        </p:nvGraphicFramePr>
        <p:xfrm>
          <a:off x="0" y="2831308"/>
          <a:ext cx="4951379" cy="703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Content Placeholder 1"/>
          <p:cNvSpPr txBox="1">
            <a:spLocks/>
          </p:cNvSpPr>
          <p:nvPr/>
        </p:nvSpPr>
        <p:spPr bwMode="auto">
          <a:xfrm>
            <a:off x="197644" y="9307844"/>
            <a:ext cx="4284274" cy="53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Font typeface="Trebuchet MS" pitchFamily="34" charset="0"/>
              <a:buChar char="|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SzPct val="10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200150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Font typeface="Trebuchet MS" pitchFamily="34" charset="0"/>
              <a:buChar char="–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Font typeface="Trebuchet MS" pitchFamily="34" charset="0"/>
              <a:buChar char="‐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300">
                <a:solidFill>
                  <a:schemeClr val="bg1"/>
                </a:solidFill>
                <a:latin typeface="+mn-lt"/>
              </a:rPr>
              <a:t>Brand shares and volumes of all 67 countries are available via the Analyzer or please contact us directly.</a:t>
            </a:r>
          </a:p>
          <a:p>
            <a:pPr marL="0" indent="0" algn="ctr">
              <a:buNone/>
            </a:pPr>
            <a:endParaRPr lang="en-GB" sz="1444">
              <a:solidFill>
                <a:schemeClr val="accent5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49F09E9-8CBB-4ED9-AAE0-35471427E0FF}"/>
              </a:ext>
            </a:extLst>
          </p:cNvPr>
          <p:cNvSpPr/>
          <p:nvPr/>
        </p:nvSpPr>
        <p:spPr>
          <a:xfrm>
            <a:off x="1" y="1997159"/>
            <a:ext cx="6858000" cy="479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FADAEF53-DEAE-44E3-935C-A38F11B62C1C}"/>
              </a:ext>
            </a:extLst>
          </p:cNvPr>
          <p:cNvSpPr txBox="1"/>
          <p:nvPr/>
        </p:nvSpPr>
        <p:spPr>
          <a:xfrm>
            <a:off x="-19457" y="2024349"/>
            <a:ext cx="6858001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  <a:cs typeface="Noto Sans CJK KR Regular" pitchFamily="34" charset="0"/>
              </a:rPr>
              <a:t>IFPD/IWB 시장점유율(</a:t>
            </a:r>
            <a:r>
              <a:rPr lang="en-US" sz="2000" b="1" dirty="0" err="1">
                <a:solidFill>
                  <a:srgbClr val="FFFFFF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  <a:cs typeface="Noto Sans CJK KR Regular" pitchFamily="34" charset="0"/>
              </a:rPr>
              <a:t>수량기준</a:t>
            </a:r>
            <a:r>
              <a:rPr lang="en-US" sz="2000" b="1" dirty="0">
                <a:solidFill>
                  <a:srgbClr val="FFFFFF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  <a:cs typeface="Noto Sans CJK KR Regular" pitchFamily="34" charset="0"/>
              </a:rPr>
              <a:t>): APAC</a:t>
            </a:r>
            <a:endParaRPr lang="en-US" sz="1400" dirty="0">
              <a:latin typeface="Yoon 윤고딕 135_TT" panose="02090603020101020101" pitchFamily="18" charset="-127"/>
              <a:ea typeface="Yoon 윤고딕 135_TT" panose="02090603020101020101" pitchFamily="18" charset="-127"/>
            </a:endParaRP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548F782B-AB5D-4EA3-B038-984A58AEC8AA}"/>
              </a:ext>
            </a:extLst>
          </p:cNvPr>
          <p:cNvSpPr txBox="1"/>
          <p:nvPr/>
        </p:nvSpPr>
        <p:spPr>
          <a:xfrm>
            <a:off x="-19457" y="2561313"/>
            <a:ext cx="720510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6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r>
              <a:rPr lang="en-US" sz="16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(SEEWO)</a:t>
            </a:r>
            <a:r>
              <a:rPr 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가 시장 1위이고, </a:t>
            </a:r>
          </a:p>
          <a:p>
            <a:pPr algn="ctr"/>
            <a:r>
              <a:rPr lang="en-US" sz="1600" b="1" dirty="0" err="1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Hitevision</a:t>
            </a:r>
            <a:r>
              <a:rPr 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, Hisense, CVTE(MAXHUB) 순의 </a:t>
            </a:r>
            <a:r>
              <a:rPr lang="en-US" sz="1600" b="1" dirty="0" err="1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점유율을</a:t>
            </a:r>
            <a:r>
              <a:rPr 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ko-KR" alt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차지함</a:t>
            </a:r>
            <a:r>
              <a:rPr lang="en-US" altLang="ko-KR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.</a:t>
            </a:r>
            <a:endParaRPr lang="en-U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E26E27-2DA6-4D87-A0C2-DA2D07F3B13F}"/>
              </a:ext>
            </a:extLst>
          </p:cNvPr>
          <p:cNvSpPr txBox="1"/>
          <p:nvPr/>
        </p:nvSpPr>
        <p:spPr>
          <a:xfrm>
            <a:off x="270423" y="3358283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8A6BEB0-392C-4DF0-93F9-A96C25E351D2}"/>
              </a:ext>
            </a:extLst>
          </p:cNvPr>
          <p:cNvSpPr/>
          <p:nvPr/>
        </p:nvSpPr>
        <p:spPr>
          <a:xfrm>
            <a:off x="-19457" y="6953261"/>
            <a:ext cx="6858001" cy="706171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237E9AA2-767F-4889-A9B2-86B5DB56722A}"/>
              </a:ext>
            </a:extLst>
          </p:cNvPr>
          <p:cNvSpPr txBox="1"/>
          <p:nvPr/>
        </p:nvSpPr>
        <p:spPr>
          <a:xfrm>
            <a:off x="30771" y="7055131"/>
            <a:ext cx="675754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12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CVTE  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SEEWO는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 2021년 APAC 지역에서 가장 큰 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공급업체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- MAXHUB 브랜드(2021년 8.7%)를 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추가함으로써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 </a:t>
            </a:r>
            <a:r>
              <a:rPr lang="en-US" sz="1200" b="1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CVTE는</a:t>
            </a:r>
            <a:r>
              <a:rPr lang="en-US" sz="12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 SEEWO와 MAXHUB, 두 브랜드를 </a:t>
            </a:r>
            <a:r>
              <a:rPr lang="en-US" sz="1200" b="1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통해</a:t>
            </a:r>
            <a:r>
              <a:rPr lang="en-US" sz="12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 2021년 APAC 시장의 37.9%를 갖는 </a:t>
            </a:r>
            <a:r>
              <a:rPr lang="en-US" sz="1200" b="1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중국업체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가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 됨. 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801E48-699D-44BF-8847-D17D3BC4858F}"/>
              </a:ext>
            </a:extLst>
          </p:cNvPr>
          <p:cNvSpPr txBox="1"/>
          <p:nvPr/>
        </p:nvSpPr>
        <p:spPr>
          <a:xfrm>
            <a:off x="178188" y="5363110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01DE5F-E5D7-4BC8-9F23-CADF2D8AC931}"/>
              </a:ext>
            </a:extLst>
          </p:cNvPr>
          <p:cNvSpPr txBox="1"/>
          <p:nvPr/>
        </p:nvSpPr>
        <p:spPr>
          <a:xfrm>
            <a:off x="3610108" y="3321039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FC21D9-544D-4580-87AE-945700ABF18D}"/>
              </a:ext>
            </a:extLst>
          </p:cNvPr>
          <p:cNvSpPr txBox="1"/>
          <p:nvPr/>
        </p:nvSpPr>
        <p:spPr>
          <a:xfrm>
            <a:off x="3473920" y="5331573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3" name="그래픽 42">
            <a:extLst>
              <a:ext uri="{FF2B5EF4-FFF2-40B4-BE49-F238E27FC236}">
                <a16:creationId xmlns:a16="http://schemas.microsoft.com/office/drawing/2014/main" id="{DB177E62-9BF2-4F2E-AEC2-CC83C9082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188" y="549788"/>
            <a:ext cx="6402748" cy="126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56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9FD6E8750BEC40AA7D9400D0B47E34" ma:contentTypeVersion="4" ma:contentTypeDescription="Create a new document." ma:contentTypeScope="" ma:versionID="46a5c6249c16e4f6b25e3d0b75642ed5">
  <xsd:schema xmlns:xsd="http://www.w3.org/2001/XMLSchema" xmlns:xs="http://www.w3.org/2001/XMLSchema" xmlns:p="http://schemas.microsoft.com/office/2006/metadata/properties" xmlns:ns2="0cc955f5-2e26-489e-b3ee-6b1d177d595f" targetNamespace="http://schemas.microsoft.com/office/2006/metadata/properties" ma:root="true" ma:fieldsID="625dc2feddef15a7ffeb757c03a827a2" ns2:_="">
    <xsd:import namespace="0cc955f5-2e26-489e-b3ee-6b1d177d5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c955f5-2e26-489e-b3ee-6b1d177d59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E086EB-A6AD-48C0-AF8E-95DD42E81C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05B92C-4BB3-4E49-9CCE-A117E695D9A2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  <ds:schemaRef ds:uri="0cc955f5-2e26-489e-b3ee-6b1d177d595f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6BB4FEA-A3B5-4456-ACDB-52FFD3605B2F}">
  <ds:schemaRefs>
    <ds:schemaRef ds:uri="0cc955f5-2e26-489e-b3ee-6b1d177d59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122</Words>
  <Application>Microsoft Office PowerPoint</Application>
  <PresentationFormat>A4 용지(210x297mm)</PresentationFormat>
  <Paragraphs>34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Calibri Light</vt:lpstr>
      <vt:lpstr>Calibri</vt:lpstr>
      <vt:lpstr>Yoon 윤고딕 135_TT</vt:lpstr>
      <vt:lpstr>Trebuchet MS</vt:lpstr>
      <vt:lpstr>Roboto Light</vt:lpstr>
      <vt:lpstr>Noto Sans CJK KR Regular</vt:lpstr>
      <vt:lpstr>Arial</vt:lpstr>
      <vt:lpstr>1_Office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Deanna Woosey</dc:creator>
  <cp:lastModifiedBy>넥소</cp:lastModifiedBy>
  <cp:revision>18</cp:revision>
  <dcterms:created xsi:type="dcterms:W3CDTF">2017-05-03T13:35:56Z</dcterms:created>
  <dcterms:modified xsi:type="dcterms:W3CDTF">2022-11-14T02:26:44Z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0x010100039FD6E8750BEC40AA7D9400D0B47E34</vt:lpwstr>
  </property>
</Properties>
</file>