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78" r:id="rId2"/>
    <p:sldId id="288" r:id="rId3"/>
    <p:sldId id="256" r:id="rId4"/>
    <p:sldId id="291" r:id="rId5"/>
    <p:sldId id="289" r:id="rId6"/>
    <p:sldId id="290" r:id="rId7"/>
    <p:sldId id="257" r:id="rId8"/>
    <p:sldId id="259" r:id="rId9"/>
    <p:sldId id="286" r:id="rId10"/>
    <p:sldId id="285" r:id="rId11"/>
    <p:sldId id="284" r:id="rId12"/>
  </p:sldIdLst>
  <p:sldSz cx="12192000" cy="685800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6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B28B8B-1DCD-4338-8667-BAEE396E3C80}" type="datetimeFigureOut">
              <a:rPr lang="ko-KR" altLang="en-US" smtClean="0"/>
              <a:t>2023-10-18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15DBF3-A5AA-4DA9-BD3E-395AF47CC6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890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15DBF3-A5AA-4DA9-BD3E-395AF47CC6B9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71926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15DBF3-A5AA-4DA9-BD3E-395AF47CC6B9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1999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15DBF3-A5AA-4DA9-BD3E-395AF47CC6B9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17597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15DBF3-A5AA-4DA9-BD3E-395AF47CC6B9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70205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15DBF3-A5AA-4DA9-BD3E-395AF47CC6B9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60594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15DBF3-A5AA-4DA9-BD3E-395AF47CC6B9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71866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15DBF3-A5AA-4DA9-BD3E-395AF47CC6B9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13201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15DBF3-A5AA-4DA9-BD3E-395AF47CC6B9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15585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15DBF3-A5AA-4DA9-BD3E-395AF47CC6B9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16462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15DBF3-A5AA-4DA9-BD3E-395AF47CC6B9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51660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15DBF3-A5AA-4DA9-BD3E-395AF47CC6B9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1005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94F82-C04B-473F-B3C4-730B651DB5D3}" type="datetimeFigureOut">
              <a:rPr lang="ko-KR" altLang="en-US" smtClean="0"/>
              <a:t>2023-10-18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1CA42-2BD9-40AF-93A9-13EBE2A187C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94F82-C04B-473F-B3C4-730B651DB5D3}" type="datetimeFigureOut">
              <a:rPr lang="ko-KR" altLang="en-US" smtClean="0"/>
              <a:t>2023-10-18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1CA42-2BD9-40AF-93A9-13EBE2A187C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94F82-C04B-473F-B3C4-730B651DB5D3}" type="datetimeFigureOut">
              <a:rPr lang="ko-KR" altLang="en-US" smtClean="0"/>
              <a:t>2023-10-18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1CA42-2BD9-40AF-93A9-13EBE2A187C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94F82-C04B-473F-B3C4-730B651DB5D3}" type="datetimeFigureOut">
              <a:rPr lang="ko-KR" altLang="en-US" smtClean="0"/>
              <a:t>2023-10-18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1CA42-2BD9-40AF-93A9-13EBE2A187C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94F82-C04B-473F-B3C4-730B651DB5D3}" type="datetimeFigureOut">
              <a:rPr lang="ko-KR" altLang="en-US" smtClean="0"/>
              <a:t>2023-10-18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1CA42-2BD9-40AF-93A9-13EBE2A187C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94F82-C04B-473F-B3C4-730B651DB5D3}" type="datetimeFigureOut">
              <a:rPr lang="ko-KR" altLang="en-US" smtClean="0"/>
              <a:t>2023-10-18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1CA42-2BD9-40AF-93A9-13EBE2A187C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94F82-C04B-473F-B3C4-730B651DB5D3}" type="datetimeFigureOut">
              <a:rPr lang="ko-KR" altLang="en-US" smtClean="0"/>
              <a:t>2023-10-18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1CA42-2BD9-40AF-93A9-13EBE2A187C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94F82-C04B-473F-B3C4-730B651DB5D3}" type="datetimeFigureOut">
              <a:rPr lang="ko-KR" altLang="en-US" smtClean="0"/>
              <a:t>2023-10-18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1CA42-2BD9-40AF-93A9-13EBE2A187C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94F82-C04B-473F-B3C4-730B651DB5D3}" type="datetimeFigureOut">
              <a:rPr lang="ko-KR" altLang="en-US" smtClean="0"/>
              <a:t>2023-10-18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1CA42-2BD9-40AF-93A9-13EBE2A187C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94F82-C04B-473F-B3C4-730B651DB5D3}" type="datetimeFigureOut">
              <a:rPr lang="ko-KR" altLang="en-US" smtClean="0"/>
              <a:t>2023-10-18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1CA42-2BD9-40AF-93A9-13EBE2A187C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94F82-C04B-473F-B3C4-730B651DB5D3}" type="datetimeFigureOut">
              <a:rPr lang="ko-KR" altLang="en-US" smtClean="0"/>
              <a:t>2023-10-18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1CA42-2BD9-40AF-93A9-13EBE2A187C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594F82-C04B-473F-B3C4-730B651DB5D3}" type="datetimeFigureOut">
              <a:rPr lang="ko-KR" altLang="en-US" smtClean="0"/>
              <a:t>2023-10-18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1CA42-2BD9-40AF-93A9-13EBE2A187C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jpe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18" Type="http://schemas.openxmlformats.org/officeDocument/2006/relationships/image" Target="../media/image48.png"/><Relationship Id="rId3" Type="http://schemas.openxmlformats.org/officeDocument/2006/relationships/image" Target="../media/image6.png"/><Relationship Id="rId21" Type="http://schemas.openxmlformats.org/officeDocument/2006/relationships/image" Target="../media/image51.jp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17" Type="http://schemas.openxmlformats.org/officeDocument/2006/relationships/image" Target="../media/image47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46.png"/><Relationship Id="rId20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5" Type="http://schemas.openxmlformats.org/officeDocument/2006/relationships/image" Target="../media/image45.png"/><Relationship Id="rId10" Type="http://schemas.openxmlformats.org/officeDocument/2006/relationships/image" Target="../media/image40.png"/><Relationship Id="rId19" Type="http://schemas.openxmlformats.org/officeDocument/2006/relationships/image" Target="../media/image49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image" Target="../media/image44.png"/><Relationship Id="rId22" Type="http://schemas.openxmlformats.org/officeDocument/2006/relationships/image" Target="../media/image5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6349" y="6130966"/>
            <a:ext cx="2148142" cy="485667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001" y="5976082"/>
            <a:ext cx="1723999" cy="740811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184054" y="1818300"/>
            <a:ext cx="1953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accent1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2023</a:t>
            </a:r>
            <a:r>
              <a:rPr lang="ko-KR" altLang="en-US" sz="2400" b="1" dirty="0">
                <a:solidFill>
                  <a:schemeClr val="accent1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년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84054" y="2372204"/>
            <a:ext cx="10010861" cy="830997"/>
          </a:xfrm>
          <a:prstGeom prst="rect">
            <a:avLst/>
          </a:prstGeom>
          <a:solidFill>
            <a:srgbClr val="1A2E52"/>
          </a:solidFill>
          <a:ln w="19050"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b="1" dirty="0">
                <a:solidFill>
                  <a:schemeClr val="bg1">
                    <a:lumMod val="9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스마트 클래스 파트너  </a:t>
            </a:r>
            <a:r>
              <a:rPr lang="en-US" altLang="ko-KR" sz="4800" b="1" dirty="0">
                <a:solidFill>
                  <a:schemeClr val="bg1">
                    <a:lumMod val="9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  (</a:t>
            </a:r>
            <a:r>
              <a:rPr lang="ko-KR" altLang="en-US" sz="4800" b="1" dirty="0">
                <a:solidFill>
                  <a:schemeClr val="bg1">
                    <a:lumMod val="9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주</a:t>
            </a:r>
            <a:r>
              <a:rPr lang="en-US" altLang="ko-KR" sz="4800" b="1" dirty="0">
                <a:solidFill>
                  <a:schemeClr val="bg1">
                    <a:lumMod val="9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r>
              <a:rPr lang="ko-KR" altLang="en-US" sz="4800" b="1" dirty="0">
                <a:solidFill>
                  <a:schemeClr val="bg1">
                    <a:lumMod val="9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넥소</a:t>
            </a:r>
            <a:endParaRPr lang="en-US" altLang="ko-KR" sz="4800" b="1" dirty="0">
              <a:solidFill>
                <a:schemeClr val="bg1">
                  <a:lumMod val="9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235538"/>
            <a:ext cx="10515600" cy="1325563"/>
          </a:xfrm>
        </p:spPr>
        <p:txBody>
          <a:bodyPr/>
          <a:lstStyle/>
          <a:p>
            <a:r>
              <a:rPr lang="ko-KR" altLang="en-US" dirty="0"/>
              <a:t>목 차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54434"/>
            <a:ext cx="10515600" cy="4351338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lnSpc>
                <a:spcPct val="120000"/>
              </a:lnSpc>
              <a:buAutoNum type="arabicPeriod"/>
            </a:pPr>
            <a:r>
              <a:rPr lang="en-US" altLang="ko-KR" sz="2000" b="1" dirty="0" err="1"/>
              <a:t>CVTe</a:t>
            </a:r>
            <a:r>
              <a:rPr lang="en-US" altLang="ko-KR" sz="2000" b="1" dirty="0"/>
              <a:t> </a:t>
            </a:r>
            <a:r>
              <a:rPr lang="ko-KR" altLang="en-US" sz="2000" b="1" dirty="0"/>
              <a:t>전자칠판 </a:t>
            </a:r>
            <a:r>
              <a:rPr lang="en-US" altLang="ko-KR" sz="2000" b="1" dirty="0"/>
              <a:t>2023</a:t>
            </a:r>
            <a:r>
              <a:rPr lang="ko-KR" altLang="en-US" sz="2000" b="1" dirty="0"/>
              <a:t>년도 신제품 </a:t>
            </a:r>
            <a:r>
              <a:rPr lang="en-US" altLang="ko-KR" sz="2000" b="1" dirty="0"/>
              <a:t>EH </a:t>
            </a:r>
            <a:r>
              <a:rPr lang="en-US" altLang="ko-KR" sz="2000" b="1" dirty="0" err="1"/>
              <a:t>ooGA</a:t>
            </a:r>
            <a:endParaRPr lang="en-US" altLang="ko-KR" sz="2000" b="1" dirty="0"/>
          </a:p>
          <a:p>
            <a:pPr marL="514350" indent="-514350">
              <a:buAutoNum type="arabicPeriod"/>
            </a:pPr>
            <a:endParaRPr lang="en-US" altLang="ko-KR" sz="2000" b="1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US" altLang="ko-KR" sz="2000" b="1" dirty="0"/>
              <a:t>LED</a:t>
            </a:r>
            <a:r>
              <a:rPr lang="ko-KR" altLang="en-US" sz="2000" b="1" dirty="0"/>
              <a:t>전광판</a:t>
            </a:r>
            <a:r>
              <a:rPr lang="en-US" altLang="ko-KR" sz="2000" b="1" dirty="0"/>
              <a:t>(150”)</a:t>
            </a:r>
          </a:p>
          <a:p>
            <a:pPr marL="514350" indent="-514350">
              <a:buAutoNum type="arabicPeriod"/>
            </a:pPr>
            <a:endParaRPr lang="en-US" altLang="ko-KR" sz="2000" b="1" dirty="0"/>
          </a:p>
          <a:p>
            <a:pPr marL="514350" indent="-514350">
              <a:buAutoNum type="arabicPeriod"/>
            </a:pPr>
            <a:r>
              <a:rPr lang="ko-KR" altLang="en-US" sz="2000" b="1" dirty="0" err="1"/>
              <a:t>라익미</a:t>
            </a:r>
            <a:r>
              <a:rPr lang="ko-KR" altLang="en-US" sz="2000" b="1" dirty="0"/>
              <a:t> 스마트 </a:t>
            </a:r>
            <a:r>
              <a:rPr lang="en-US" altLang="ko-KR" sz="2000" b="1" dirty="0"/>
              <a:t>TV</a:t>
            </a:r>
          </a:p>
          <a:p>
            <a:pPr marL="514350" indent="-514350">
              <a:buAutoNum type="arabicPeriod"/>
            </a:pPr>
            <a:endParaRPr lang="en-US" altLang="ko-KR" sz="2000" b="1" dirty="0"/>
          </a:p>
          <a:p>
            <a:pPr marL="514350" indent="-514350">
              <a:buAutoNum type="arabicPeriod"/>
            </a:pPr>
            <a:r>
              <a:rPr lang="ko-KR" altLang="en-US" sz="2000" b="1" dirty="0"/>
              <a:t>삼성전자 </a:t>
            </a:r>
            <a:r>
              <a:rPr lang="en-US" altLang="ko-KR" sz="2000" b="1" dirty="0"/>
              <a:t>PC </a:t>
            </a:r>
            <a:r>
              <a:rPr lang="ko-KR" altLang="en-US" sz="2000" b="1" dirty="0"/>
              <a:t>및 모니터</a:t>
            </a:r>
            <a:endParaRPr lang="en-US" altLang="ko-KR" sz="2000" b="1" dirty="0"/>
          </a:p>
          <a:p>
            <a:pPr marL="514350" indent="-514350">
              <a:buAutoNum type="arabicPeriod"/>
            </a:pPr>
            <a:endParaRPr lang="en-US" altLang="ko-KR" sz="2000" b="1" dirty="0"/>
          </a:p>
          <a:p>
            <a:pPr marL="514350" indent="-514350">
              <a:buAutoNum type="arabicPeriod"/>
            </a:pPr>
            <a:r>
              <a:rPr lang="ko-KR" altLang="en-US" sz="2000" b="1" dirty="0" err="1"/>
              <a:t>노트북및</a:t>
            </a:r>
            <a:r>
              <a:rPr lang="ko-KR" altLang="en-US" sz="2000" b="1" dirty="0"/>
              <a:t> </a:t>
            </a:r>
            <a:r>
              <a:rPr lang="ko-KR" altLang="en-US" sz="2000" b="1" dirty="0" err="1"/>
              <a:t>인강용</a:t>
            </a:r>
            <a:r>
              <a:rPr lang="ko-KR" altLang="en-US" sz="2000" b="1" dirty="0"/>
              <a:t> </a:t>
            </a:r>
            <a:r>
              <a:rPr lang="ko-KR" altLang="en-US" sz="2000" b="1" dirty="0" err="1"/>
              <a:t>테블릿</a:t>
            </a:r>
            <a:endParaRPr lang="en-US" altLang="ko-KR" sz="2000" b="1" dirty="0"/>
          </a:p>
          <a:p>
            <a:pPr marL="514350" indent="-514350">
              <a:buAutoNum type="arabicPeriod"/>
            </a:pPr>
            <a:endParaRPr lang="en-US" altLang="ko-KR" sz="2000" b="1" dirty="0"/>
          </a:p>
          <a:p>
            <a:pPr marL="514350" indent="-514350">
              <a:buAutoNum type="arabicPeriod"/>
            </a:pPr>
            <a:r>
              <a:rPr lang="ko-KR" altLang="en-US" sz="2000" b="1" dirty="0" err="1"/>
              <a:t>시놀로지</a:t>
            </a:r>
            <a:r>
              <a:rPr lang="ko-KR" altLang="en-US" sz="2000" b="1" dirty="0"/>
              <a:t> </a:t>
            </a:r>
            <a:r>
              <a:rPr lang="ko-KR" altLang="en-US" sz="2000" b="1" dirty="0" err="1"/>
              <a:t>나스</a:t>
            </a:r>
            <a:r>
              <a:rPr lang="ko-KR" altLang="en-US" sz="2000" b="1" dirty="0"/>
              <a:t> 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자체서버</a:t>
            </a:r>
            <a:r>
              <a:rPr lang="en-US" altLang="ko-KR" sz="2000" b="1" dirty="0"/>
              <a:t>)</a:t>
            </a:r>
          </a:p>
          <a:p>
            <a:pPr marL="514350" indent="-514350">
              <a:buAutoNum type="arabicPeriod"/>
            </a:pPr>
            <a:endParaRPr lang="en-US" altLang="ko-KR" sz="2000" b="1" dirty="0"/>
          </a:p>
          <a:p>
            <a:pPr marL="514350" indent="-514350">
              <a:buAutoNum type="arabicPeriod"/>
            </a:pPr>
            <a:r>
              <a:rPr lang="ko-KR" altLang="en-US" sz="2000" b="1" dirty="0"/>
              <a:t>스튜디오 구성</a:t>
            </a:r>
            <a:endParaRPr lang="en-US" altLang="ko-KR" sz="2000" b="1" dirty="0"/>
          </a:p>
          <a:p>
            <a:pPr marL="514350" indent="-514350">
              <a:buAutoNum type="arabicPeriod"/>
            </a:pPr>
            <a:endParaRPr lang="en-US" altLang="ko-KR" sz="2000" b="1" dirty="0"/>
          </a:p>
          <a:p>
            <a:pPr marL="514350" indent="-514350">
              <a:buAutoNum type="arabicPeriod"/>
            </a:pPr>
            <a:r>
              <a:rPr lang="ko-KR" altLang="en-US" sz="2000" b="1" dirty="0" err="1"/>
              <a:t>멀티충전함</a:t>
            </a:r>
            <a:r>
              <a:rPr lang="ko-KR" altLang="en-US" sz="2000" b="1" dirty="0"/>
              <a:t> </a:t>
            </a:r>
            <a:r>
              <a:rPr lang="en-US" altLang="ko-KR" sz="2000" b="1" dirty="0"/>
              <a:t>MCB30</a:t>
            </a:r>
          </a:p>
          <a:p>
            <a:pPr marL="514350" indent="-514350">
              <a:buAutoNum type="arabicPeriod"/>
            </a:pPr>
            <a:endParaRPr lang="en-US" altLang="ko-KR" sz="2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133" y="1864827"/>
            <a:ext cx="5549995" cy="3427209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133" y="993936"/>
            <a:ext cx="3784474" cy="68864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303" y="5656538"/>
            <a:ext cx="3683805" cy="834483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6679599" y="608464"/>
            <a:ext cx="45205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err="1">
                <a:solidFill>
                  <a:srgbClr val="FF0000"/>
                </a:solidFill>
                <a:latin typeface="+mn-ea"/>
              </a:rPr>
              <a:t>CVTe</a:t>
            </a:r>
            <a:r>
              <a:rPr lang="en-US" altLang="ko-KR" b="1" dirty="0">
                <a:solidFill>
                  <a:srgbClr val="FF0000"/>
                </a:solidFill>
                <a:latin typeface="+mn-ea"/>
              </a:rPr>
              <a:t> </a:t>
            </a:r>
            <a:r>
              <a:rPr lang="ko-KR" altLang="en-US" b="1" dirty="0">
                <a:latin typeface="+mn-ea"/>
              </a:rPr>
              <a:t>전자칠판</a:t>
            </a:r>
            <a:r>
              <a:rPr lang="en-US" altLang="ko-KR" b="1" dirty="0">
                <a:latin typeface="+mn-ea"/>
              </a:rPr>
              <a:t>EH</a:t>
            </a:r>
            <a:r>
              <a:rPr lang="ko-KR" altLang="en-US" b="1" dirty="0">
                <a:latin typeface="+mn-ea"/>
              </a:rPr>
              <a:t>시리즈의</a:t>
            </a:r>
            <a:r>
              <a:rPr lang="ko-KR" altLang="en-US" b="1" dirty="0">
                <a:solidFill>
                  <a:srgbClr val="FF0000"/>
                </a:solidFill>
                <a:latin typeface="+mn-ea"/>
              </a:rPr>
              <a:t> </a:t>
            </a:r>
            <a:r>
              <a:rPr lang="en-US" altLang="ko-KR" sz="2000" b="1" dirty="0">
                <a:solidFill>
                  <a:srgbClr val="FF0000"/>
                </a:solidFill>
                <a:latin typeface="+mn-ea"/>
              </a:rPr>
              <a:t>BEST POINT</a:t>
            </a:r>
            <a:endParaRPr lang="ko-KR" altLang="en-US" b="1" dirty="0">
              <a:latin typeface="+mn-ea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6765346" y="1250875"/>
            <a:ext cx="2771913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Point1. 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안드로이드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11 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→ </a:t>
            </a:r>
            <a:r>
              <a:rPr lang="en-US" altLang="ko-KR" sz="105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13 Upgrade</a:t>
            </a:r>
            <a:r>
              <a:rPr lang="ko-KR" altLang="en-US" sz="105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가능</a:t>
            </a:r>
            <a:endParaRPr lang="en-US" altLang="ko-KR" sz="105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6403596" y="1610911"/>
            <a:ext cx="6096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Point2. 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안드로이드 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OS(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전자칠판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와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Windows OS(PC)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를 각각 또는 동시에 사용 가능</a:t>
            </a:r>
            <a:endParaRPr lang="en-US" altLang="ko-KR" sz="105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6765346" y="1970947"/>
            <a:ext cx="2539477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Point3. PIP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기능과 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40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포인트 터치 지원</a:t>
            </a:r>
            <a:endParaRPr lang="en-US" altLang="ko-KR" sz="105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5640197" y="2338216"/>
            <a:ext cx="6096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Point4. Zero Gap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적용으로 정확하고 선명한 터치 화면 구현</a:t>
            </a:r>
            <a:endParaRPr lang="en-US" altLang="ko-KR" sz="105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5564697" y="2676624"/>
            <a:ext cx="6096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Point5. 20W X 2EA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의 스피커가 탑재되어 학습 몰입도 상승  </a:t>
            </a:r>
            <a:endParaRPr lang="en-US" altLang="ko-KR" sz="105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891866" y="3077449"/>
            <a:ext cx="6096000" cy="4154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Point6. AP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모듈 탑재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(2.4~5G </a:t>
            </a:r>
            <a:r>
              <a:rPr lang="en-US" altLang="ko-KR" sz="105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Wifi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지원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로 빠르고 안정적인 무선 </a:t>
            </a:r>
            <a:r>
              <a:rPr lang="ko-KR" altLang="en-US" sz="105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미러링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n-US" altLang="ko-KR" sz="105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                                               (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자체 </a:t>
            </a:r>
            <a:r>
              <a:rPr lang="ko-KR" altLang="en-US" sz="105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핫스탓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지원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 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6150168" y="3412318"/>
            <a:ext cx="6096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Point7. </a:t>
            </a:r>
            <a:r>
              <a:rPr lang="ko-KR" altLang="en-US" sz="105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파워풀한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윈도우용 프로그램 제공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화면녹화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ko-KR" altLang="en-US" sz="105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미러링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판서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수학최적화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6765346" y="3747187"/>
            <a:ext cx="6096000" cy="103060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Point8. </a:t>
            </a:r>
            <a:r>
              <a:rPr lang="en-US" altLang="ko-KR" sz="105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DMS(</a:t>
            </a:r>
            <a:r>
              <a:rPr lang="ko-KR" altLang="en-US" sz="105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원격관리시스템</a:t>
            </a:r>
            <a:r>
              <a:rPr lang="en-US" altLang="ko-KR" sz="105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 </a:t>
            </a:r>
            <a:r>
              <a:rPr lang="ko-KR" altLang="en-US" sz="105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도입</a:t>
            </a:r>
            <a:endParaRPr lang="en-US" altLang="ko-KR" sz="105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-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원격제어로 파일 관리 및 프로그램 추가 삭제 가능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(</a:t>
            </a:r>
            <a:r>
              <a:rPr lang="ko-KR" altLang="en-US" sz="105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여러대의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전자칠판 및 광고용 </a:t>
            </a:r>
            <a:r>
              <a:rPr lang="ko-KR" altLang="en-US" sz="105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사이니지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원격 제어 가능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 </a:t>
            </a:r>
          </a:p>
          <a:p>
            <a:pPr>
              <a:lnSpc>
                <a:spcPct val="150000"/>
              </a:lnSpc>
            </a:pP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- (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실시간 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A/S)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6256823" y="4923923"/>
            <a:ext cx="6096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Point9. 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칠판전체와 펜 항균처리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(SGS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공식 인증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 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바이러스로 부터 학생과 선생님 보호</a:t>
            </a:r>
            <a:endParaRPr lang="en-US" altLang="ko-KR" sz="105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22" name="표 21"/>
          <p:cNvGraphicFramePr>
            <a:graphicFrameLocks noGrp="1"/>
          </p:cNvGraphicFramePr>
          <p:nvPr/>
        </p:nvGraphicFramePr>
        <p:xfrm>
          <a:off x="248799" y="201327"/>
          <a:ext cx="5086599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65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1. </a:t>
                      </a:r>
                      <a:r>
                        <a:rPr lang="en-US" altLang="ko-KR" dirty="0" err="1"/>
                        <a:t>CVTe</a:t>
                      </a:r>
                      <a:r>
                        <a:rPr lang="en-US" altLang="ko-KR" dirty="0"/>
                        <a:t> </a:t>
                      </a:r>
                      <a:r>
                        <a:rPr lang="ko-KR" altLang="en-US" dirty="0"/>
                        <a:t>전자칠판 </a:t>
                      </a:r>
                      <a:r>
                        <a:rPr lang="en-US" altLang="ko-KR" dirty="0"/>
                        <a:t>2023</a:t>
                      </a:r>
                      <a:r>
                        <a:rPr lang="ko-KR" altLang="en-US" dirty="0"/>
                        <a:t>년도 신제품 </a:t>
                      </a:r>
                      <a:r>
                        <a:rPr lang="en-US" altLang="ko-KR" dirty="0"/>
                        <a:t>EH </a:t>
                      </a:r>
                      <a:r>
                        <a:rPr lang="en-US" altLang="ko-KR" dirty="0" err="1"/>
                        <a:t>ooGA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" name="그림 1">
            <a:extLst>
              <a:ext uri="{FF2B5EF4-FFF2-40B4-BE49-F238E27FC236}">
                <a16:creationId xmlns:a16="http://schemas.microsoft.com/office/drawing/2014/main" id="{E2A9B2C3-E2ED-506A-5B03-B3D14A8B786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500" y="-14689"/>
            <a:ext cx="1167940" cy="42380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392161"/>
              </p:ext>
            </p:extLst>
          </p:nvPr>
        </p:nvGraphicFramePr>
        <p:xfrm>
          <a:off x="248801" y="201327"/>
          <a:ext cx="271168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16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2.</a:t>
                      </a:r>
                      <a:r>
                        <a:rPr lang="ko-KR" altLang="en-US" dirty="0"/>
                        <a:t> </a:t>
                      </a:r>
                      <a:r>
                        <a:rPr lang="en-US" altLang="ko-KR" dirty="0"/>
                        <a:t>LED</a:t>
                      </a:r>
                      <a:r>
                        <a:rPr lang="ko-KR" altLang="en-US" dirty="0"/>
                        <a:t>전광판 </a:t>
                      </a:r>
                      <a:r>
                        <a:rPr lang="en-US" altLang="ko-KR" dirty="0"/>
                        <a:t>(150</a:t>
                      </a:r>
                      <a:r>
                        <a:rPr lang="ko-KR" altLang="en-US" dirty="0"/>
                        <a:t>인치</a:t>
                      </a:r>
                      <a:r>
                        <a:rPr lang="en-US" altLang="ko-KR" dirty="0"/>
                        <a:t>)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6" name="그림 5">
            <a:extLst>
              <a:ext uri="{FF2B5EF4-FFF2-40B4-BE49-F238E27FC236}">
                <a16:creationId xmlns:a16="http://schemas.microsoft.com/office/drawing/2014/main" id="{7EA7E6C1-998C-2569-12C4-3663D614BF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500" y="-14689"/>
            <a:ext cx="1167940" cy="423803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61F57173-CD86-C1F3-CCD0-B7BA271B179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99" y="3730746"/>
            <a:ext cx="2005732" cy="1306727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6D458F43-20FA-BAD7-002F-C1DB53A9F3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372" y="3730746"/>
            <a:ext cx="2018892" cy="1306727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03E1DC51-D3FF-09C1-618A-26F83790A8B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99" y="5237368"/>
            <a:ext cx="2005732" cy="1199646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3C7D7239-2080-0AEC-193C-6653A375E0A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371" y="5237368"/>
            <a:ext cx="2018891" cy="1199646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B611FA31-9FF5-67A1-B7B1-D567C6CE528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099" y="906774"/>
            <a:ext cx="4174050" cy="2624077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C9C0EDB8-823F-49C1-390D-296A5CB86A5F}"/>
              </a:ext>
            </a:extLst>
          </p:cNvPr>
          <p:cNvSpPr txBox="1"/>
          <p:nvPr/>
        </p:nvSpPr>
        <p:spPr>
          <a:xfrm>
            <a:off x="4077475" y="645164"/>
            <a:ext cx="78418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/>
              <a:t>(150</a:t>
            </a:r>
            <a:r>
              <a:rPr lang="ko-KR" altLang="en-US" sz="1100" dirty="0"/>
              <a:t>인치</a:t>
            </a:r>
            <a:r>
              <a:rPr lang="en-US" altLang="ko-KR" sz="1100" dirty="0"/>
              <a:t>)</a:t>
            </a:r>
            <a:endParaRPr lang="ko-KR" altLang="en-US" sz="1100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B2BE013A-AFF9-B5D6-F541-6A5AE4630C0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91996" y="849038"/>
            <a:ext cx="4636194" cy="5709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228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6679599" y="608464"/>
            <a:ext cx="47729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err="1">
                <a:solidFill>
                  <a:srgbClr val="FF0000"/>
                </a:solidFill>
                <a:latin typeface="+mn-ea"/>
              </a:rPr>
              <a:t>라익미</a:t>
            </a:r>
            <a:r>
              <a:rPr lang="ko-KR" altLang="en-US" b="1" dirty="0">
                <a:solidFill>
                  <a:srgbClr val="FF0000"/>
                </a:solidFill>
                <a:latin typeface="+mn-ea"/>
              </a:rPr>
              <a:t> 스마트 </a:t>
            </a:r>
            <a:r>
              <a:rPr lang="en-US" altLang="ko-KR" b="1" dirty="0">
                <a:solidFill>
                  <a:srgbClr val="FF0000"/>
                </a:solidFill>
                <a:latin typeface="+mn-ea"/>
              </a:rPr>
              <a:t>TV UV</a:t>
            </a:r>
            <a:r>
              <a:rPr lang="ko-KR" altLang="en-US" b="1" dirty="0">
                <a:solidFill>
                  <a:srgbClr val="FF0000"/>
                </a:solidFill>
                <a:latin typeface="+mn-ea"/>
              </a:rPr>
              <a:t>시리즈의 </a:t>
            </a:r>
            <a:r>
              <a:rPr lang="en-US" altLang="ko-KR" b="1" dirty="0">
                <a:solidFill>
                  <a:srgbClr val="FF0000"/>
                </a:solidFill>
                <a:latin typeface="+mn-ea"/>
              </a:rPr>
              <a:t>BEST POINT</a:t>
            </a:r>
            <a:endParaRPr lang="ko-KR" altLang="en-US" b="1" dirty="0">
              <a:latin typeface="+mn-ea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5356509" y="1594245"/>
            <a:ext cx="6096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Point1. 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구글플레이 지원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  <a:r>
              <a:rPr lang="ko-KR" altLang="en-US" sz="105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크롬케스트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빌트인 지원</a:t>
            </a:r>
            <a:endParaRPr lang="en-US" altLang="ko-KR" sz="105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6772185" y="1932362"/>
            <a:ext cx="455284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Point2. 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앱 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</a:t>
            </a:r>
            <a:r>
              <a:rPr lang="ko-KR" altLang="en-US" sz="105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웹브라우저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유튜브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</a:t>
            </a:r>
            <a:r>
              <a:rPr lang="ko-KR" altLang="en-US" sz="105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넷플릭스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디즈니플러스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</a:t>
            </a:r>
            <a:r>
              <a:rPr lang="ko-KR" altLang="en-US" sz="105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티빙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</a:t>
            </a:r>
            <a:r>
              <a:rPr lang="ko-KR" altLang="en-US" sz="105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왖챠외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다수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4893577" y="2314752"/>
            <a:ext cx="6096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Point3. </a:t>
            </a:r>
            <a:r>
              <a:rPr lang="ko-KR" altLang="en-US" sz="105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미러링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안드로이드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IOS)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4759354" y="2695248"/>
            <a:ext cx="6096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Point4. 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에너지소비효율 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등급  </a:t>
            </a:r>
            <a:endParaRPr lang="en-US" altLang="ko-KR" sz="105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285064" y="3017061"/>
            <a:ext cx="6096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Point5. 10w + 10w </a:t>
            </a:r>
            <a:r>
              <a:rPr lang="ko-KR" altLang="en-US" sz="105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돌비사운드로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웅장한 사운드</a:t>
            </a:r>
            <a:endParaRPr lang="en-US" altLang="ko-KR" sz="105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4893577" y="3393172"/>
            <a:ext cx="6096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Point6. 4K Ultra HD. 3840*2160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6796230" y="3761115"/>
            <a:ext cx="6096000" cy="54585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Point7. 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응답속도 빠른 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IPS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패널 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응답속도 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8ms)</a:t>
            </a:r>
            <a:endParaRPr lang="en-US" altLang="ko-KR" sz="105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6018054" y="4198141"/>
            <a:ext cx="6096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Point8. 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입력단자를 통한 외부영상재생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(HDMI2.0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케이블과 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USB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를 이용한</a:t>
            </a:r>
            <a:endParaRPr lang="en-US" altLang="ko-KR" sz="105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390" y="1171674"/>
            <a:ext cx="5223597" cy="324932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264" y="817651"/>
            <a:ext cx="1224993" cy="441261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9736" y="850765"/>
            <a:ext cx="1210010" cy="400110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400" y="4535128"/>
            <a:ext cx="3330854" cy="204603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7340368" y="4439877"/>
            <a:ext cx="1392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latin typeface="+mn-ea"/>
              </a:rPr>
              <a:t>외부기기</a:t>
            </a:r>
            <a:r>
              <a:rPr lang="ko-KR" altLang="en-US" b="1" dirty="0"/>
              <a:t> </a:t>
            </a:r>
            <a:r>
              <a:rPr lang="ko-KR" altLang="en-US" sz="1050" b="1" dirty="0"/>
              <a:t>영상재생</a:t>
            </a:r>
            <a:endParaRPr lang="en-US" altLang="ko-KR" sz="1050" b="1" dirty="0"/>
          </a:p>
          <a:p>
            <a:endParaRPr lang="ko-KR" altLang="en-US" dirty="0"/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00078" y="4594424"/>
            <a:ext cx="2030747" cy="1986737"/>
          </a:xfrm>
          <a:prstGeom prst="rect">
            <a:avLst/>
          </a:prstGeom>
        </p:spPr>
      </p:pic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0345129"/>
              </p:ext>
            </p:extLst>
          </p:nvPr>
        </p:nvGraphicFramePr>
        <p:xfrm>
          <a:off x="433357" y="221337"/>
          <a:ext cx="2410511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05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3. </a:t>
                      </a:r>
                      <a:r>
                        <a:rPr lang="ko-KR" altLang="en-US" dirty="0" err="1"/>
                        <a:t>라익미</a:t>
                      </a:r>
                      <a:r>
                        <a:rPr lang="ko-KR" altLang="en-US" dirty="0"/>
                        <a:t> 스마트 </a:t>
                      </a:r>
                      <a:r>
                        <a:rPr lang="en-US" altLang="ko-KR" dirty="0"/>
                        <a:t>TV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" name="그림 2">
            <a:extLst>
              <a:ext uri="{FF2B5EF4-FFF2-40B4-BE49-F238E27FC236}">
                <a16:creationId xmlns:a16="http://schemas.microsoft.com/office/drawing/2014/main" id="{E781A819-E68C-706B-860B-FD5504CF0F2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500" y="-14689"/>
            <a:ext cx="1167940" cy="42380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2856741"/>
              </p:ext>
            </p:extLst>
          </p:nvPr>
        </p:nvGraphicFramePr>
        <p:xfrm>
          <a:off x="277770" y="295162"/>
          <a:ext cx="305390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39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4. </a:t>
                      </a:r>
                      <a:r>
                        <a:rPr lang="ko-KR" altLang="en-US" dirty="0"/>
                        <a:t> 삼성전자 </a:t>
                      </a:r>
                      <a:r>
                        <a:rPr lang="en-US" altLang="ko-KR" dirty="0"/>
                        <a:t>PC </a:t>
                      </a:r>
                      <a:r>
                        <a:rPr lang="ko-KR" altLang="en-US" dirty="0"/>
                        <a:t>및 모니터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0821" y="1510088"/>
            <a:ext cx="2801700" cy="15791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87899" y="911194"/>
            <a:ext cx="35199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/>
              <a:t>삼성전자 </a:t>
            </a:r>
            <a:r>
              <a:rPr lang="ko-KR" altLang="en-US" sz="1400" b="1" dirty="0" err="1"/>
              <a:t>올인원</a:t>
            </a:r>
            <a:r>
              <a:rPr lang="ko-KR" altLang="en-US" sz="1400" b="1" dirty="0"/>
              <a:t> </a:t>
            </a:r>
            <a:r>
              <a:rPr lang="en-US" altLang="ko-KR" sz="1400" b="1" dirty="0"/>
              <a:t>PC (</a:t>
            </a:r>
            <a:r>
              <a:rPr lang="ko-KR" altLang="en-US" sz="1400" b="1" dirty="0"/>
              <a:t>모니터</a:t>
            </a:r>
            <a:r>
              <a:rPr lang="en-US" altLang="ko-KR" sz="1400" b="1" dirty="0"/>
              <a:t>+</a:t>
            </a:r>
            <a:r>
              <a:rPr lang="ko-KR" altLang="en-US" sz="1400" b="1" dirty="0"/>
              <a:t>본체일체형</a:t>
            </a:r>
            <a:r>
              <a:rPr lang="en-US" altLang="ko-KR" sz="1400" b="1" dirty="0"/>
              <a:t>)</a:t>
            </a:r>
            <a:endParaRPr lang="ko-KR" altLang="en-US" sz="1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9311612" y="1684105"/>
            <a:ext cx="256344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latin typeface="Adobe Fan Heiti Std B" panose="020B0700000000000000" pitchFamily="34" charset="-128"/>
              </a:rPr>
              <a:t>-. </a:t>
            </a:r>
            <a:r>
              <a:rPr lang="ko-KR" altLang="en-US" sz="1200" dirty="0">
                <a:latin typeface="Adobe Fan Heiti Std B" panose="020B0700000000000000" pitchFamily="34" charset="-128"/>
              </a:rPr>
              <a:t>모델명</a:t>
            </a:r>
            <a:r>
              <a:rPr lang="en-US" altLang="ko-KR" sz="1200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:  DM530ADA-LH15A</a:t>
            </a:r>
          </a:p>
          <a:p>
            <a:endParaRPr lang="en-US" altLang="ko-KR" sz="1200" b="1" dirty="0"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운영체계</a:t>
            </a:r>
            <a:r>
              <a:rPr lang="en-US" altLang="ko-KR" sz="1000" b="1" dirty="0"/>
              <a:t>: Windows 11Pro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000" b="1" dirty="0"/>
              <a:t>CPU: </a:t>
            </a:r>
            <a:r>
              <a:rPr lang="en-US" altLang="ko-KR" sz="1000" b="1" dirty="0" err="1"/>
              <a:t>DualCore</a:t>
            </a:r>
            <a:r>
              <a:rPr lang="en-US" altLang="ko-KR" sz="1000" b="1" dirty="0"/>
              <a:t> 6305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000" b="1" dirty="0"/>
              <a:t>MEMORY: DDR4 8GB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저장장치</a:t>
            </a:r>
            <a:r>
              <a:rPr lang="en-US" altLang="ko-KR" sz="1000" b="1" dirty="0"/>
              <a:t>: SSD128GB </a:t>
            </a:r>
            <a:r>
              <a:rPr lang="en-US" altLang="ko-KR" sz="1000" b="1" dirty="0" err="1"/>
              <a:t>NVMe</a:t>
            </a:r>
            <a:r>
              <a:rPr lang="en-US" altLang="ko-KR" sz="1000" b="1" dirty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화면크기</a:t>
            </a:r>
            <a:r>
              <a:rPr lang="en-US" altLang="ko-KR" sz="1000" b="1" dirty="0"/>
              <a:t>: 24</a:t>
            </a:r>
            <a:r>
              <a:rPr lang="ko-KR" altLang="en-US" sz="1000" b="1" dirty="0"/>
              <a:t>인치</a:t>
            </a:r>
            <a:endParaRPr lang="en-US" altLang="ko-KR" sz="1000" b="1" dirty="0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014" y="1218971"/>
            <a:ext cx="808863" cy="136019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89498" y="900708"/>
            <a:ext cx="35199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/>
              <a:t>삼성전자 펜티엄 </a:t>
            </a:r>
            <a:r>
              <a:rPr lang="en-US" altLang="ko-KR" sz="1400" b="1" dirty="0"/>
              <a:t>PC</a:t>
            </a:r>
            <a:endParaRPr lang="ko-KR" altLang="en-US" sz="1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005406" y="1315334"/>
            <a:ext cx="2697847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latin typeface="Adobe Fan Heiti Std B" panose="020B0700000000000000" pitchFamily="34" charset="-128"/>
              </a:rPr>
              <a:t>-. </a:t>
            </a:r>
            <a:r>
              <a:rPr lang="ko-KR" altLang="en-US" sz="1200" b="1" dirty="0">
                <a:latin typeface="Adobe Fan Heiti Std B" panose="020B0700000000000000" pitchFamily="34" charset="-128"/>
              </a:rPr>
              <a:t>모델명</a:t>
            </a:r>
            <a:r>
              <a:rPr lang="en-US" altLang="ko-KR" sz="1200" b="1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:  DM500SFA-A24A </a:t>
            </a:r>
          </a:p>
          <a:p>
            <a:endParaRPr lang="en-US" altLang="ko-KR" sz="10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000" b="1" dirty="0"/>
              <a:t>CPU: Pentium G7400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000" b="1" dirty="0"/>
              <a:t>MEMORY: DDR4</a:t>
            </a:r>
            <a:r>
              <a:rPr lang="ko-KR" altLang="en-US" sz="1000" b="1" dirty="0"/>
              <a:t> </a:t>
            </a:r>
            <a:r>
              <a:rPr lang="en-US" altLang="ko-KR" sz="1000" b="1" dirty="0"/>
              <a:t>8GB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저장장치</a:t>
            </a:r>
            <a:r>
              <a:rPr lang="en-US" altLang="ko-KR" sz="1000" b="1" dirty="0"/>
              <a:t>: SSD</a:t>
            </a:r>
            <a:r>
              <a:rPr lang="ko-KR" altLang="en-US" sz="1000" b="1" dirty="0"/>
              <a:t> </a:t>
            </a:r>
            <a:r>
              <a:rPr lang="en-US" altLang="ko-KR" sz="1000" b="1" dirty="0"/>
              <a:t>128GB</a:t>
            </a:r>
            <a:r>
              <a:rPr lang="ko-KR" altLang="en-US" sz="1000" b="1" dirty="0"/>
              <a:t> </a:t>
            </a:r>
            <a:r>
              <a:rPr lang="en-US" altLang="ko-KR" sz="1000" b="1" dirty="0" err="1"/>
              <a:t>NVMe</a:t>
            </a:r>
            <a:endParaRPr lang="en-US" altLang="ko-KR" sz="10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운영체계</a:t>
            </a:r>
            <a:r>
              <a:rPr lang="en-US" altLang="ko-KR" sz="1000" b="1" dirty="0"/>
              <a:t>: Windows 11Pro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87144" y="5026735"/>
            <a:ext cx="27758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/>
              <a:t>삼성전자 </a:t>
            </a:r>
            <a:r>
              <a:rPr lang="en-US" altLang="ko-KR" sz="1400" b="1" dirty="0"/>
              <a:t>i5</a:t>
            </a:r>
            <a:r>
              <a:rPr lang="ko-KR" altLang="en-US" sz="1400" b="1" dirty="0"/>
              <a:t>급  </a:t>
            </a:r>
            <a:r>
              <a:rPr lang="en-US" altLang="ko-KR" sz="1400" b="1" dirty="0"/>
              <a:t>PC</a:t>
            </a:r>
            <a:endParaRPr lang="ko-KR" altLang="en-US" sz="1400" b="1" dirty="0"/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0960" y="3357875"/>
            <a:ext cx="683065" cy="140071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949176" y="3442888"/>
            <a:ext cx="2360227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latin typeface="Adobe Fan Heiti Std B" panose="020B0700000000000000" pitchFamily="34" charset="-128"/>
              </a:rPr>
              <a:t>-. </a:t>
            </a:r>
            <a:r>
              <a:rPr lang="ko-KR" altLang="en-US" sz="1200" b="1" dirty="0">
                <a:latin typeface="Adobe Fan Heiti Std B" panose="020B0700000000000000" pitchFamily="34" charset="-128"/>
              </a:rPr>
              <a:t>모델명</a:t>
            </a:r>
            <a:r>
              <a:rPr lang="en-US" altLang="ko-KR" sz="1200" b="1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:  DB400TEA </a:t>
            </a:r>
          </a:p>
          <a:p>
            <a:endParaRPr lang="en-US" altLang="ko-KR" sz="10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000" b="1" dirty="0"/>
              <a:t>CPU: Intel Core i3-12100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000" b="1" dirty="0"/>
              <a:t>MEMORY: DDR4</a:t>
            </a:r>
            <a:r>
              <a:rPr lang="ko-KR" altLang="en-US" sz="1000" b="1" dirty="0"/>
              <a:t> </a:t>
            </a:r>
            <a:r>
              <a:rPr lang="en-US" altLang="ko-KR" sz="1000" b="1" dirty="0"/>
              <a:t>8GB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저장장치</a:t>
            </a:r>
            <a:r>
              <a:rPr lang="en-US" altLang="ko-KR" sz="1000" b="1" dirty="0"/>
              <a:t>: SSD</a:t>
            </a:r>
            <a:r>
              <a:rPr lang="ko-KR" altLang="en-US" sz="1000" b="1" dirty="0"/>
              <a:t> </a:t>
            </a:r>
            <a:r>
              <a:rPr lang="en-US" altLang="ko-KR" sz="1000" b="1" dirty="0"/>
              <a:t>256GB</a:t>
            </a:r>
            <a:r>
              <a:rPr lang="ko-KR" altLang="en-US" sz="1000" b="1" dirty="0"/>
              <a:t> </a:t>
            </a:r>
            <a:r>
              <a:rPr lang="en-US" altLang="ko-KR" sz="1000" b="1" dirty="0"/>
              <a:t>M.2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운영체계</a:t>
            </a:r>
            <a:r>
              <a:rPr lang="en-US" altLang="ko-KR" sz="1000" b="1" dirty="0"/>
              <a:t>: Windows 11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4257" y="2915211"/>
            <a:ext cx="35199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/>
              <a:t>삼성전자 </a:t>
            </a:r>
            <a:r>
              <a:rPr lang="en-US" altLang="ko-KR" sz="1400" b="1" dirty="0"/>
              <a:t>i3</a:t>
            </a:r>
            <a:r>
              <a:rPr lang="ko-KR" altLang="en-US" sz="1400" b="1" dirty="0"/>
              <a:t>급  </a:t>
            </a:r>
            <a:r>
              <a:rPr lang="en-US" altLang="ko-KR" sz="1400" b="1" dirty="0"/>
              <a:t>PC</a:t>
            </a:r>
            <a:endParaRPr lang="ko-KR" altLang="en-US" sz="1400" b="1" dirty="0"/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6961" y="5414671"/>
            <a:ext cx="683065" cy="140071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005406" y="5591810"/>
            <a:ext cx="263121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latin typeface="Adobe Fan Heiti Std B" panose="020B0700000000000000" pitchFamily="34" charset="-128"/>
              </a:rPr>
              <a:t>-. </a:t>
            </a:r>
            <a:r>
              <a:rPr lang="ko-KR" altLang="en-US" sz="1200" b="1" dirty="0">
                <a:latin typeface="Adobe Fan Heiti Std B" panose="020B0700000000000000" pitchFamily="34" charset="-128"/>
              </a:rPr>
              <a:t>모델명</a:t>
            </a:r>
            <a:r>
              <a:rPr lang="en-US" altLang="ko-KR" sz="1200" b="1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:  DB400TEA </a:t>
            </a:r>
          </a:p>
          <a:p>
            <a:endParaRPr lang="en-US" altLang="ko-KR" sz="10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000" b="1" dirty="0"/>
              <a:t>CPU: Intel Core i5-12400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000" b="1" dirty="0"/>
              <a:t>MEMORY: DDR4</a:t>
            </a:r>
            <a:r>
              <a:rPr lang="ko-KR" altLang="en-US" sz="1000" b="1" dirty="0"/>
              <a:t> </a:t>
            </a:r>
            <a:r>
              <a:rPr lang="en-US" altLang="ko-KR" sz="1000" b="1" dirty="0"/>
              <a:t>8GB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저장장치</a:t>
            </a:r>
            <a:r>
              <a:rPr lang="en-US" altLang="ko-KR" sz="1000" b="1" dirty="0"/>
              <a:t>: SSD</a:t>
            </a:r>
            <a:r>
              <a:rPr lang="ko-KR" altLang="en-US" sz="1000" b="1" dirty="0"/>
              <a:t> </a:t>
            </a:r>
            <a:r>
              <a:rPr lang="en-US" altLang="ko-KR" sz="1000" b="1" dirty="0"/>
              <a:t>256GB</a:t>
            </a:r>
            <a:r>
              <a:rPr lang="ko-KR" altLang="en-US" sz="1000" b="1" dirty="0"/>
              <a:t> </a:t>
            </a:r>
            <a:r>
              <a:rPr lang="en-US" altLang="ko-KR" sz="1000" b="1" dirty="0"/>
              <a:t>M.2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운영체계</a:t>
            </a:r>
            <a:r>
              <a:rPr lang="en-US" altLang="ko-KR" sz="1000" b="1" dirty="0"/>
              <a:t>: Windows 11 </a:t>
            </a: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0821" y="4405396"/>
            <a:ext cx="2801700" cy="223285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096000" y="3812219"/>
            <a:ext cx="35199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/>
              <a:t>삼성전자 모니터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64997" y="4785123"/>
            <a:ext cx="256344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latin typeface="Adobe Fan Heiti Std B" panose="020B0700000000000000" pitchFamily="34" charset="-128"/>
              </a:rPr>
              <a:t>-. </a:t>
            </a:r>
            <a:r>
              <a:rPr lang="ko-KR" altLang="en-US" sz="1200" dirty="0">
                <a:latin typeface="Adobe Fan Heiti Std B" panose="020B0700000000000000" pitchFamily="34" charset="-128"/>
              </a:rPr>
              <a:t>모델명</a:t>
            </a:r>
            <a:r>
              <a:rPr lang="en-US" altLang="ko-KR" sz="1200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:  LF24T452F</a:t>
            </a:r>
          </a:p>
          <a:p>
            <a:endParaRPr lang="en-US" altLang="ko-KR" sz="1200" b="1" dirty="0"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화면크기</a:t>
            </a:r>
            <a:r>
              <a:rPr lang="en-US" altLang="ko-KR" sz="1000" b="1" dirty="0"/>
              <a:t>: 24</a:t>
            </a:r>
            <a:r>
              <a:rPr lang="ko-KR" altLang="en-US" sz="1000" b="1" dirty="0"/>
              <a:t>인치</a:t>
            </a:r>
            <a:r>
              <a:rPr lang="en-US" altLang="ko-KR" sz="1000" b="1" dirty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해상도</a:t>
            </a:r>
            <a:r>
              <a:rPr lang="en-US" altLang="ko-KR" sz="1000" b="1" dirty="0"/>
              <a:t>: 1920*1080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상하각도조절</a:t>
            </a:r>
            <a:r>
              <a:rPr lang="en-US" altLang="ko-KR" sz="1000" b="1" dirty="0"/>
              <a:t>, </a:t>
            </a:r>
            <a:r>
              <a:rPr lang="ko-KR" altLang="en-US" sz="1000" b="1" dirty="0"/>
              <a:t>높낮이조절</a:t>
            </a:r>
            <a:r>
              <a:rPr lang="en-US" altLang="ko-KR" sz="1000" b="1" dirty="0"/>
              <a:t>, </a:t>
            </a:r>
            <a:r>
              <a:rPr lang="ko-KR" altLang="en-US" sz="1000" b="1" dirty="0"/>
              <a:t>가로세로모드</a:t>
            </a:r>
            <a:r>
              <a:rPr lang="en-US" altLang="ko-KR" sz="1000" b="1" dirty="0"/>
              <a:t>, </a:t>
            </a:r>
            <a:r>
              <a:rPr lang="ko-KR" altLang="en-US" sz="1000" b="1" dirty="0"/>
              <a:t>회전모드</a:t>
            </a:r>
            <a:endParaRPr lang="en-US" altLang="ko-KR" sz="10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000" b="1" dirty="0"/>
          </a:p>
        </p:txBody>
      </p:sp>
      <p:cxnSp>
        <p:nvCxnSpPr>
          <p:cNvPr id="23" name="직선 연결선 22"/>
          <p:cNvCxnSpPr/>
          <p:nvPr/>
        </p:nvCxnSpPr>
        <p:spPr>
          <a:xfrm>
            <a:off x="5538459" y="480582"/>
            <a:ext cx="73776" cy="61576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>
            <a:extLst>
              <a:ext uri="{FF2B5EF4-FFF2-40B4-BE49-F238E27FC236}">
                <a16:creationId xmlns:a16="http://schemas.microsoft.com/office/drawing/2014/main" id="{CDAFA1BF-F75B-07DF-9737-D813E3F5DAE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500" y="-14689"/>
            <a:ext cx="1167940" cy="42380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3581" y="1180887"/>
            <a:ext cx="3150066" cy="1980041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0690" y="654191"/>
            <a:ext cx="2669099" cy="200901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523" y="1408095"/>
            <a:ext cx="2275593" cy="1552071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331" y="1182220"/>
            <a:ext cx="2884327" cy="217685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44452" y="1463143"/>
            <a:ext cx="2213808" cy="1552072"/>
          </a:xfrm>
          <a:prstGeom prst="rect">
            <a:avLst/>
          </a:prstGeom>
        </p:spPr>
      </p:pic>
      <p:sp>
        <p:nvSpPr>
          <p:cNvPr id="11" name="더하기 기호 10"/>
          <p:cNvSpPr/>
          <p:nvPr/>
        </p:nvSpPr>
        <p:spPr>
          <a:xfrm>
            <a:off x="2692866" y="1644242"/>
            <a:ext cx="394283" cy="436228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47916" y="1273441"/>
            <a:ext cx="953898" cy="15898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455639" y="2284286"/>
            <a:ext cx="38337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latin typeface="Adobe Fan Heiti Std B" panose="020B0700000000000000" pitchFamily="34" charset="-128"/>
              </a:rPr>
              <a:t>-. </a:t>
            </a:r>
            <a:r>
              <a:rPr lang="ko-KR" altLang="en-US" sz="1200" b="1" dirty="0">
                <a:latin typeface="Adobe Fan Heiti Std B" panose="020B0700000000000000" pitchFamily="34" charset="-128"/>
              </a:rPr>
              <a:t>모델명</a:t>
            </a:r>
            <a:r>
              <a:rPr lang="en-US" altLang="ko-KR" sz="1200" b="1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: </a:t>
            </a:r>
            <a:r>
              <a:rPr lang="ko-KR" altLang="en-US" sz="1200" b="1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회전 </a:t>
            </a:r>
            <a:r>
              <a:rPr lang="ko-KR" altLang="en-US" sz="1200" b="1" dirty="0" err="1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북커버</a:t>
            </a:r>
            <a:r>
              <a:rPr lang="ko-KR" altLang="en-US" sz="1200" b="1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</a:t>
            </a:r>
            <a:r>
              <a:rPr lang="ko-KR" altLang="en-US" sz="1200" b="1" dirty="0" err="1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스탠딩</a:t>
            </a:r>
            <a:endParaRPr lang="en-US" altLang="ko-KR" sz="1200" b="1" dirty="0"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  <a:p>
            <a:r>
              <a:rPr lang="en-US" altLang="ko-KR" sz="1200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저렴한 가격에 높은 </a:t>
            </a:r>
            <a:r>
              <a:rPr lang="ko-KR" altLang="en-US" sz="1000" b="1" dirty="0" err="1"/>
              <a:t>가성비</a:t>
            </a:r>
            <a:endParaRPr lang="en-US" altLang="ko-KR" sz="10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000" b="1" dirty="0"/>
              <a:t>360</a:t>
            </a:r>
            <a:r>
              <a:rPr lang="ko-KR" altLang="en-US" sz="1000" b="1" dirty="0"/>
              <a:t>도 회전</a:t>
            </a:r>
            <a:endParaRPr lang="en-US" altLang="ko-KR" sz="10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5384573" y="863197"/>
            <a:ext cx="3833769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latin typeface="Adobe Fan Heiti Std B" panose="020B0700000000000000" pitchFamily="34" charset="-128"/>
              </a:rPr>
              <a:t>-. </a:t>
            </a:r>
            <a:r>
              <a:rPr lang="ko-KR" altLang="en-US" sz="1200" b="1" dirty="0">
                <a:latin typeface="Adobe Fan Heiti Std B" panose="020B0700000000000000" pitchFamily="34" charset="-128"/>
              </a:rPr>
              <a:t>모델명</a:t>
            </a:r>
            <a:r>
              <a:rPr lang="en-US" altLang="ko-KR" sz="1200" b="1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:  </a:t>
            </a:r>
            <a:r>
              <a:rPr lang="ko-KR" altLang="en-US" sz="1200" b="1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삼성전자 </a:t>
            </a:r>
            <a:r>
              <a:rPr lang="ko-KR" altLang="en-US" sz="1200" b="1" dirty="0" err="1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갤럭시탭</a:t>
            </a:r>
            <a:r>
              <a:rPr lang="ko-KR" altLang="en-US" sz="1200" b="1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</a:t>
            </a:r>
            <a:r>
              <a:rPr lang="en-US" altLang="ko-KR" sz="1200" b="1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A8 SM-X200 </a:t>
            </a:r>
          </a:p>
          <a:p>
            <a:endParaRPr lang="en-US" altLang="ko-KR" sz="10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000" b="1" dirty="0"/>
              <a:t>CPU: Octa-core 2GHZ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화면크기</a:t>
            </a:r>
            <a:r>
              <a:rPr lang="en-US" altLang="ko-KR" sz="1000" b="1" dirty="0"/>
              <a:t>: 10.5</a:t>
            </a:r>
            <a:r>
              <a:rPr lang="ko-KR" altLang="en-US" sz="1000" b="1" dirty="0"/>
              <a:t>인치</a:t>
            </a:r>
            <a:endParaRPr lang="en-US" altLang="ko-KR" sz="10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해상도</a:t>
            </a:r>
            <a:r>
              <a:rPr lang="en-US" altLang="ko-KR" sz="1000" b="1" dirty="0"/>
              <a:t>: 1920*1200 (WUXGA)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메모리</a:t>
            </a:r>
            <a:r>
              <a:rPr lang="en-US" altLang="ko-KR" sz="1000" b="1" dirty="0"/>
              <a:t>: RAM4GB   ROM 64GB</a:t>
            </a:r>
          </a:p>
        </p:txBody>
      </p:sp>
      <p:cxnSp>
        <p:nvCxnSpPr>
          <p:cNvPr id="20" name="직선 연결선 19"/>
          <p:cNvCxnSpPr/>
          <p:nvPr/>
        </p:nvCxnSpPr>
        <p:spPr>
          <a:xfrm>
            <a:off x="8405769" y="172178"/>
            <a:ext cx="83890" cy="66858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그림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944" y="4210288"/>
            <a:ext cx="2269138" cy="1712243"/>
          </a:xfrm>
          <a:prstGeom prst="rect">
            <a:avLst/>
          </a:prstGeom>
        </p:spPr>
      </p:pic>
      <p:sp>
        <p:nvSpPr>
          <p:cNvPr id="22" name="더하기 기호 21"/>
          <p:cNvSpPr/>
          <p:nvPr/>
        </p:nvSpPr>
        <p:spPr>
          <a:xfrm>
            <a:off x="2550169" y="4663281"/>
            <a:ext cx="394283" cy="436228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5384573" y="4211802"/>
            <a:ext cx="38337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latin typeface="Adobe Fan Heiti Std B" panose="020B0700000000000000" pitchFamily="34" charset="-128"/>
              </a:rPr>
              <a:t>-. </a:t>
            </a:r>
            <a:r>
              <a:rPr lang="ko-KR" altLang="en-US" sz="1200" b="1" dirty="0">
                <a:latin typeface="Adobe Fan Heiti Std B" panose="020B0700000000000000" pitchFamily="34" charset="-128"/>
              </a:rPr>
              <a:t>모델명</a:t>
            </a:r>
            <a:r>
              <a:rPr lang="en-US" altLang="ko-KR" sz="1200" b="1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:  </a:t>
            </a:r>
            <a:r>
              <a:rPr lang="ko-KR" altLang="en-US" sz="1200" b="1" dirty="0" err="1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엠피지오</a:t>
            </a:r>
            <a:r>
              <a:rPr lang="ko-KR" altLang="en-US" sz="1200" b="1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아테나 </a:t>
            </a:r>
            <a:r>
              <a:rPr lang="en-US" altLang="ko-KR" sz="1200" b="1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Sonic </a:t>
            </a:r>
            <a:r>
              <a:rPr lang="ko-KR" altLang="en-US" sz="1200" b="1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탭</a:t>
            </a:r>
            <a:endParaRPr lang="en-US" altLang="ko-KR" sz="1200" b="1" dirty="0"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  <a:p>
            <a:endParaRPr lang="en-US" altLang="ko-KR" sz="10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운영체제</a:t>
            </a:r>
            <a:r>
              <a:rPr lang="en-US" altLang="ko-KR" sz="1000" b="1" dirty="0"/>
              <a:t>: Android 10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화면크기</a:t>
            </a:r>
            <a:r>
              <a:rPr lang="en-US" altLang="ko-KR" sz="1000" b="1" dirty="0"/>
              <a:t>: 10.1</a:t>
            </a:r>
            <a:r>
              <a:rPr lang="ko-KR" altLang="en-US" sz="1000" b="1" dirty="0"/>
              <a:t>인치</a:t>
            </a:r>
            <a:endParaRPr lang="en-US" altLang="ko-KR" sz="10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해상도</a:t>
            </a:r>
            <a:r>
              <a:rPr lang="en-US" altLang="ko-KR" sz="1000" b="1" dirty="0"/>
              <a:t>: 1280*800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메모리</a:t>
            </a:r>
            <a:r>
              <a:rPr lang="en-US" altLang="ko-KR" sz="1000" b="1" dirty="0"/>
              <a:t>: RAM2GB 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000" b="1" dirty="0"/>
              <a:t>Storage: 32GB</a:t>
            </a:r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8752" y="4165050"/>
            <a:ext cx="1464840" cy="22243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8983687" y="4062701"/>
            <a:ext cx="383376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latin typeface="Adobe Fan Heiti Std B" panose="020B0700000000000000" pitchFamily="34" charset="-128"/>
              </a:rPr>
              <a:t>-. </a:t>
            </a:r>
            <a:r>
              <a:rPr lang="ko-KR" altLang="en-US" sz="1200" dirty="0">
                <a:latin typeface="Adobe Fan Heiti Std B" panose="020B0700000000000000" pitchFamily="34" charset="-128"/>
              </a:rPr>
              <a:t>모델명</a:t>
            </a:r>
            <a:r>
              <a:rPr lang="en-US" altLang="ko-KR" sz="1200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: NT550XDA-K14A</a:t>
            </a:r>
            <a:endParaRPr lang="en-US" altLang="ko-KR" sz="1200" b="1" dirty="0"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  <a:p>
            <a:endParaRPr lang="en-US" altLang="ko-KR" sz="10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운영체계</a:t>
            </a:r>
            <a:r>
              <a:rPr lang="en-US" altLang="ko-KR" sz="1000" b="1" dirty="0"/>
              <a:t>: Windows 11Pro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0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000" b="1" dirty="0"/>
              <a:t>CPU: Celeron Processor 6305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0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000" b="1" dirty="0"/>
              <a:t>MEMORY: DDR4 8GB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0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저장장치</a:t>
            </a:r>
            <a:r>
              <a:rPr lang="en-US" altLang="ko-KR" sz="1000" b="1" dirty="0"/>
              <a:t>: SSD128GB </a:t>
            </a:r>
            <a:r>
              <a:rPr lang="en-US" altLang="ko-KR" sz="1000" b="1" dirty="0" err="1"/>
              <a:t>NVMe</a:t>
            </a:r>
            <a:r>
              <a:rPr lang="en-US" altLang="ko-KR" sz="1000" b="1" dirty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0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화면크기</a:t>
            </a:r>
            <a:r>
              <a:rPr lang="en-US" altLang="ko-KR" sz="1000" b="1" dirty="0"/>
              <a:t>: 15.6</a:t>
            </a:r>
            <a:r>
              <a:rPr lang="ko-KR" altLang="en-US" sz="1000" b="1" dirty="0"/>
              <a:t>인치</a:t>
            </a:r>
            <a:endParaRPr lang="en-US" altLang="ko-KR" sz="10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0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네트워크</a:t>
            </a:r>
            <a:r>
              <a:rPr lang="en-US" altLang="ko-KR" sz="1000" b="1" dirty="0"/>
              <a:t>: Bluetooth v5.1 / Wi-Fi 6(Gig+)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384572" y="5566019"/>
            <a:ext cx="38337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latin typeface="Adobe Fan Heiti Std B" panose="020B0700000000000000" pitchFamily="34" charset="-128"/>
              </a:rPr>
              <a:t>-. </a:t>
            </a:r>
            <a:r>
              <a:rPr lang="ko-KR" altLang="en-US" sz="1200" b="1" dirty="0">
                <a:latin typeface="Adobe Fan Heiti Std B" panose="020B0700000000000000" pitchFamily="34" charset="-128"/>
              </a:rPr>
              <a:t>모델명</a:t>
            </a:r>
            <a:r>
              <a:rPr lang="en-US" altLang="ko-KR" sz="1200" b="1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:  </a:t>
            </a:r>
            <a:r>
              <a:rPr lang="ko-KR" altLang="en-US" sz="1200" b="1" dirty="0" err="1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엠피지오</a:t>
            </a:r>
            <a:r>
              <a:rPr lang="ko-KR" altLang="en-US" sz="1200" b="1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전용케이스</a:t>
            </a:r>
            <a:endParaRPr lang="en-US" altLang="ko-KR" sz="1200" b="1" dirty="0"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  <a:p>
            <a:r>
              <a:rPr lang="en-US" altLang="ko-KR" sz="1200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저렴한 가격에 높은 </a:t>
            </a:r>
            <a:r>
              <a:rPr lang="ko-KR" altLang="en-US" sz="1000" b="1" dirty="0" err="1"/>
              <a:t>가성비</a:t>
            </a:r>
            <a:endParaRPr lang="en-US" altLang="ko-KR" sz="10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000" b="1" dirty="0"/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312" y="4406371"/>
            <a:ext cx="1903573" cy="1159648"/>
          </a:xfrm>
          <a:prstGeom prst="rect">
            <a:avLst/>
          </a:prstGeom>
        </p:spPr>
      </p:pic>
      <p:graphicFrame>
        <p:nvGraphicFramePr>
          <p:cNvPr id="31" name="표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2343201"/>
              </p:ext>
            </p:extLst>
          </p:nvPr>
        </p:nvGraphicFramePr>
        <p:xfrm>
          <a:off x="277769" y="295162"/>
          <a:ext cx="3178247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782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5. </a:t>
                      </a:r>
                      <a:r>
                        <a:rPr lang="ko-KR" altLang="en-US" dirty="0"/>
                        <a:t> </a:t>
                      </a:r>
                      <a:r>
                        <a:rPr lang="ko-KR" altLang="en-US" dirty="0" err="1"/>
                        <a:t>노트북및</a:t>
                      </a:r>
                      <a:r>
                        <a:rPr lang="ko-KR" altLang="en-US" dirty="0"/>
                        <a:t> 인강용 </a:t>
                      </a:r>
                      <a:r>
                        <a:rPr lang="ko-KR" altLang="en-US" dirty="0" err="1"/>
                        <a:t>테블릿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" name="그림 1">
            <a:extLst>
              <a:ext uri="{FF2B5EF4-FFF2-40B4-BE49-F238E27FC236}">
                <a16:creationId xmlns:a16="http://schemas.microsoft.com/office/drawing/2014/main" id="{2137C7FE-F584-B35D-301B-59D34D90DA7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500" y="-14689"/>
            <a:ext cx="1167940" cy="42380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9669176"/>
              </p:ext>
            </p:extLst>
          </p:nvPr>
        </p:nvGraphicFramePr>
        <p:xfrm>
          <a:off x="277769" y="295162"/>
          <a:ext cx="318970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97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6. </a:t>
                      </a:r>
                      <a:r>
                        <a:rPr lang="ko-KR" altLang="en-US" dirty="0" err="1"/>
                        <a:t>시놀로지</a:t>
                      </a:r>
                      <a:r>
                        <a:rPr lang="ko-KR" altLang="en-US" dirty="0"/>
                        <a:t> </a:t>
                      </a:r>
                      <a:r>
                        <a:rPr lang="ko-KR" altLang="en-US" dirty="0" err="1"/>
                        <a:t>나스</a:t>
                      </a:r>
                      <a:r>
                        <a:rPr lang="ko-KR" altLang="en-US" dirty="0"/>
                        <a:t> </a:t>
                      </a:r>
                      <a:r>
                        <a:rPr lang="en-US" altLang="ko-KR" dirty="0"/>
                        <a:t>(</a:t>
                      </a:r>
                      <a:r>
                        <a:rPr lang="ko-KR" altLang="en-US" dirty="0"/>
                        <a:t>자체서버</a:t>
                      </a:r>
                      <a:r>
                        <a:rPr lang="en-US" altLang="ko-KR" dirty="0"/>
                        <a:t>)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7" name="그룹 1008"/>
          <p:cNvGrpSpPr/>
          <p:nvPr/>
        </p:nvGrpSpPr>
        <p:grpSpPr>
          <a:xfrm>
            <a:off x="-158459" y="1042473"/>
            <a:ext cx="3312720" cy="2321511"/>
            <a:chOff x="8751249" y="2955163"/>
            <a:chExt cx="8682911" cy="5199348"/>
          </a:xfrm>
        </p:grpSpPr>
        <p:pic>
          <p:nvPicPr>
            <p:cNvPr id="8" name="Object 29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51249" y="2955163"/>
              <a:ext cx="8682911" cy="5199348"/>
            </a:xfrm>
            <a:prstGeom prst="rect">
              <a:avLst/>
            </a:prstGeom>
          </p:spPr>
        </p:pic>
      </p:grpSp>
      <p:pic>
        <p:nvPicPr>
          <p:cNvPr id="9" name="Object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3027" y="1134187"/>
            <a:ext cx="961813" cy="342275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6571" y="412264"/>
            <a:ext cx="5232199" cy="590344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910980" y="918386"/>
            <a:ext cx="397313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Adobe Fan Heiti Std B" panose="020B0700000000000000" pitchFamily="34" charset="-128"/>
              </a:rPr>
              <a:t>-. </a:t>
            </a:r>
            <a:r>
              <a:rPr lang="ko-KR" altLang="en-US" sz="1300" b="1" dirty="0">
                <a:latin typeface="Adobe Fan Heiti Std B" panose="020B0700000000000000" pitchFamily="34" charset="-128"/>
              </a:rPr>
              <a:t>모델명</a:t>
            </a:r>
            <a:r>
              <a:rPr lang="en-US" altLang="ko-KR" sz="1300" b="1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: </a:t>
            </a:r>
            <a:r>
              <a:rPr lang="ko-KR" altLang="en-US" sz="1300" b="1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</a:t>
            </a:r>
            <a:r>
              <a:rPr lang="ko-KR" altLang="en-US" sz="1300" b="1" dirty="0" err="1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시놀로지</a:t>
            </a:r>
            <a:r>
              <a:rPr lang="ko-KR" altLang="en-US" sz="1300" b="1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</a:t>
            </a:r>
            <a:r>
              <a:rPr lang="en-US" altLang="ko-KR" sz="1300" b="1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DS923+ 4</a:t>
            </a:r>
            <a:r>
              <a:rPr lang="ko-KR" altLang="en-US" sz="1300" b="1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베이 </a:t>
            </a:r>
            <a:r>
              <a:rPr lang="en-US" altLang="ko-KR" sz="1300" b="1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NAS</a:t>
            </a:r>
            <a:r>
              <a:rPr lang="ko-KR" altLang="en-US" sz="1300" b="1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스토리지</a:t>
            </a:r>
            <a:endParaRPr lang="en-US" altLang="ko-KR" sz="1300" b="1" dirty="0"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  <a:p>
            <a:endParaRPr lang="en-US" altLang="ko-KR" sz="10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000" b="1" dirty="0"/>
              <a:t>CPU: AMD Ryzen R1600 </a:t>
            </a:r>
            <a:r>
              <a:rPr lang="ko-KR" altLang="en-US" sz="1000" b="1" dirty="0"/>
              <a:t>듀얼코어</a:t>
            </a:r>
            <a:r>
              <a:rPr lang="en-US" altLang="ko-KR" sz="1000" b="1" dirty="0"/>
              <a:t>(4</a:t>
            </a:r>
            <a:r>
              <a:rPr lang="ko-KR" altLang="en-US" sz="1000" b="1" dirty="0"/>
              <a:t>스레드</a:t>
            </a:r>
            <a:r>
              <a:rPr lang="en-US" altLang="ko-KR" sz="1000" b="1" dirty="0"/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000" b="1" dirty="0"/>
              <a:t>RAM: DDR4 4GB ECC SODIMM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000" b="1" dirty="0"/>
              <a:t>HDD: NAS</a:t>
            </a:r>
            <a:r>
              <a:rPr lang="ko-KR" altLang="en-US" sz="1000" b="1" dirty="0"/>
              <a:t>전용 </a:t>
            </a:r>
            <a:r>
              <a:rPr lang="en-US" altLang="ko-KR" sz="1000" b="1" dirty="0"/>
              <a:t>2TB*4(8TB) </a:t>
            </a:r>
            <a:r>
              <a:rPr lang="en-US" altLang="ko-KR" sz="1000" b="1" dirty="0">
                <a:sym typeface="Wingdings" panose="05000000000000000000" pitchFamily="2" charset="2"/>
              </a:rPr>
              <a:t>RAID10 </a:t>
            </a:r>
            <a:r>
              <a:rPr lang="ko-KR" altLang="en-US" sz="1000" b="1" dirty="0">
                <a:sym typeface="Wingdings" panose="05000000000000000000" pitchFamily="2" charset="2"/>
              </a:rPr>
              <a:t>구성 후</a:t>
            </a:r>
            <a:r>
              <a:rPr lang="ko-KR" altLang="en-US" sz="1000" b="1" dirty="0">
                <a:solidFill>
                  <a:srgbClr val="FF0000"/>
                </a:solidFill>
                <a:sym typeface="Wingdings" panose="05000000000000000000" pitchFamily="2" charset="2"/>
              </a:rPr>
              <a:t> 실사용</a:t>
            </a:r>
            <a:r>
              <a:rPr lang="en-US" altLang="ko-KR" sz="1000" b="1" dirty="0">
                <a:solidFill>
                  <a:srgbClr val="FF0000"/>
                </a:solidFill>
                <a:sym typeface="Wingdings" panose="05000000000000000000" pitchFamily="2" charset="2"/>
              </a:rPr>
              <a:t>         </a:t>
            </a:r>
            <a:r>
              <a:rPr lang="ko-KR" altLang="en-US" sz="1000" b="1" dirty="0">
                <a:solidFill>
                  <a:srgbClr val="FF0000"/>
                </a:solidFill>
                <a:sym typeface="Wingdings" panose="05000000000000000000" pitchFamily="2" charset="2"/>
              </a:rPr>
              <a:t>용량 </a:t>
            </a:r>
            <a:r>
              <a:rPr lang="en-US" altLang="ko-KR" sz="1000" b="1" dirty="0">
                <a:solidFill>
                  <a:srgbClr val="FF0000"/>
                </a:solidFill>
                <a:sym typeface="Wingdings" panose="05000000000000000000" pitchFamily="2" charset="2"/>
              </a:rPr>
              <a:t>3.6TB)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방문설치</a:t>
            </a:r>
            <a:r>
              <a:rPr lang="en-US" altLang="ko-KR" sz="1000" b="1" dirty="0"/>
              <a:t>, </a:t>
            </a:r>
            <a:r>
              <a:rPr lang="ko-KR" altLang="en-US" sz="1000" b="1" dirty="0"/>
              <a:t>보안컨설팅</a:t>
            </a:r>
            <a:r>
              <a:rPr lang="en-US" altLang="ko-KR" sz="1000" b="1" dirty="0"/>
              <a:t>,</a:t>
            </a:r>
            <a:r>
              <a:rPr lang="ko-KR" altLang="en-US" sz="1000" b="1" dirty="0"/>
              <a:t>사용교육</a:t>
            </a:r>
            <a:r>
              <a:rPr lang="en-US" altLang="ko-KR" sz="1000" b="1" dirty="0"/>
              <a:t>,</a:t>
            </a:r>
            <a:r>
              <a:rPr lang="ko-KR" altLang="en-US" sz="1000" b="1" dirty="0" err="1"/>
              <a:t>네크워크</a:t>
            </a:r>
            <a:r>
              <a:rPr lang="ko-KR" altLang="en-US" sz="1000" b="1" dirty="0"/>
              <a:t> </a:t>
            </a:r>
            <a:r>
              <a:rPr lang="ko-KR" altLang="en-US" sz="1000" b="1" dirty="0" err="1"/>
              <a:t>최적화및</a:t>
            </a:r>
            <a:r>
              <a:rPr lang="ko-KR" altLang="en-US" sz="1000" b="1" dirty="0"/>
              <a:t> </a:t>
            </a:r>
            <a:r>
              <a:rPr lang="en-US" altLang="ko-KR" sz="1000" b="1" dirty="0"/>
              <a:t>3</a:t>
            </a:r>
            <a:r>
              <a:rPr lang="ko-KR" altLang="en-US" sz="1000" b="1" dirty="0"/>
              <a:t>년 무상보증</a:t>
            </a:r>
            <a:r>
              <a:rPr lang="en-US" altLang="ko-KR" sz="1000" b="1" dirty="0"/>
              <a:t>, </a:t>
            </a:r>
            <a:r>
              <a:rPr lang="ko-KR" altLang="en-US" sz="1000" b="1" dirty="0"/>
              <a:t>기술지원포함</a:t>
            </a:r>
            <a:endParaRPr lang="en-US" altLang="ko-KR" sz="1000" b="1" dirty="0"/>
          </a:p>
        </p:txBody>
      </p:sp>
      <p:grpSp>
        <p:nvGrpSpPr>
          <p:cNvPr id="16" name="그룹 15"/>
          <p:cNvGrpSpPr/>
          <p:nvPr/>
        </p:nvGrpSpPr>
        <p:grpSpPr>
          <a:xfrm rot="19683630">
            <a:off x="7929835" y="3050562"/>
            <a:ext cx="4261297" cy="756876"/>
            <a:chOff x="3001608" y="2142393"/>
            <a:chExt cx="5178241" cy="1585231"/>
          </a:xfrm>
        </p:grpSpPr>
        <p:sp>
          <p:nvSpPr>
            <p:cNvPr id="17" name="직사각형 16"/>
            <p:cNvSpPr/>
            <p:nvPr/>
          </p:nvSpPr>
          <p:spPr>
            <a:xfrm>
              <a:off x="3001608" y="2142393"/>
              <a:ext cx="4552282" cy="1585231"/>
            </a:xfrm>
            <a:prstGeom prst="rect">
              <a:avLst/>
            </a:prstGeom>
            <a:noFill/>
            <a:ln w="165100">
              <a:solidFill>
                <a:srgbClr val="C207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121329" y="2250560"/>
              <a:ext cx="4876110" cy="770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err="1">
                  <a:solidFill>
                    <a:srgbClr val="C20713"/>
                  </a:solidFill>
                </a:rPr>
                <a:t>나스</a:t>
              </a:r>
              <a:r>
                <a:rPr lang="ko-KR" altLang="en-US" sz="1600" b="1" dirty="0">
                  <a:solidFill>
                    <a:srgbClr val="C20713"/>
                  </a:solidFill>
                </a:rPr>
                <a:t> </a:t>
              </a:r>
              <a:r>
                <a:rPr lang="ko-KR" altLang="en-US" sz="1600" b="1" dirty="0" err="1">
                  <a:solidFill>
                    <a:srgbClr val="C20713"/>
                  </a:solidFill>
                </a:rPr>
                <a:t>시놀로지</a:t>
              </a:r>
              <a:r>
                <a:rPr lang="ko-KR" altLang="en-US" sz="1600" b="1" dirty="0">
                  <a:solidFill>
                    <a:srgbClr val="C20713"/>
                  </a:solidFill>
                </a:rPr>
                <a:t> </a:t>
              </a:r>
              <a:r>
                <a:rPr lang="en-US" altLang="ko-KR" sz="1600" b="1" dirty="0">
                  <a:solidFill>
                    <a:srgbClr val="C20713"/>
                  </a:solidFill>
                </a:rPr>
                <a:t>DS1522+ </a:t>
              </a:r>
              <a:r>
                <a:rPr lang="ko-KR" altLang="en-US" sz="1600" b="1" dirty="0">
                  <a:solidFill>
                    <a:srgbClr val="C20713"/>
                  </a:solidFill>
                </a:rPr>
                <a:t>사용학원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538723" y="2797634"/>
              <a:ext cx="4641126" cy="6303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>
                  <a:solidFill>
                    <a:srgbClr val="C00000"/>
                  </a:solidFill>
                </a:rPr>
                <a:t>학원 각 </a:t>
              </a:r>
              <a:r>
                <a:rPr lang="ko-KR" altLang="en-US" sz="1200" b="1" dirty="0" err="1">
                  <a:solidFill>
                    <a:srgbClr val="C00000"/>
                  </a:solidFill>
                </a:rPr>
                <a:t>구성원에권한부여</a:t>
              </a:r>
              <a:endParaRPr lang="ko-KR" altLang="en-US" sz="12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437131" y="3635222"/>
            <a:ext cx="10775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+mn-ea"/>
              </a:rPr>
              <a:t>NAS </a:t>
            </a:r>
            <a:r>
              <a:rPr lang="ko-KR" altLang="en-US" b="1" dirty="0">
                <a:latin typeface="+mn-ea"/>
              </a:rPr>
              <a:t>란</a:t>
            </a:r>
            <a:r>
              <a:rPr lang="en-US" altLang="ko-KR" b="1" dirty="0">
                <a:latin typeface="+mn-ea"/>
              </a:rPr>
              <a:t>?</a:t>
            </a:r>
            <a:endParaRPr lang="ko-KR" altLang="en-US" b="1" dirty="0">
              <a:latin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63493" y="4394780"/>
            <a:ext cx="589326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/>
              <a:t>-. </a:t>
            </a:r>
            <a:r>
              <a:rPr lang="ko-KR" altLang="en-US" sz="1000" b="1" dirty="0" err="1"/>
              <a:t>쓰는이유</a:t>
            </a:r>
            <a:r>
              <a:rPr lang="en-US" altLang="ko-KR" sz="1000" b="1" dirty="0"/>
              <a:t>: </a:t>
            </a:r>
            <a:r>
              <a:rPr lang="ko-KR" altLang="en-US" sz="1000" b="1" dirty="0"/>
              <a:t>데이터 저장과 공유</a:t>
            </a:r>
            <a:r>
              <a:rPr lang="en-US" altLang="ko-KR" sz="1000" b="1" dirty="0"/>
              <a:t>, </a:t>
            </a:r>
            <a:r>
              <a:rPr lang="ko-KR" altLang="en-US" sz="1000" b="1" dirty="0"/>
              <a:t>외부접속가능</a:t>
            </a:r>
            <a:r>
              <a:rPr lang="en-US" altLang="ko-KR" sz="1000" b="1" dirty="0"/>
              <a:t>, </a:t>
            </a:r>
            <a:r>
              <a:rPr lang="ko-KR" altLang="en-US" sz="1000" b="1" dirty="0"/>
              <a:t>보안강화</a:t>
            </a:r>
            <a:endParaRPr lang="en-US" altLang="ko-KR" sz="1000" b="1" dirty="0"/>
          </a:p>
          <a:p>
            <a:r>
              <a:rPr lang="en-US" altLang="ko-KR" sz="1000" b="1" dirty="0"/>
              <a:t>-. </a:t>
            </a:r>
            <a:r>
              <a:rPr lang="ko-KR" altLang="en-US" sz="1000" b="1" dirty="0"/>
              <a:t>속도</a:t>
            </a:r>
            <a:r>
              <a:rPr lang="en-US" altLang="ko-KR" sz="1000" b="1" dirty="0"/>
              <a:t>: 2.0gb </a:t>
            </a:r>
            <a:r>
              <a:rPr lang="ko-KR" altLang="en-US" sz="1000" b="1" dirty="0"/>
              <a:t>업로드 할 경우 약</a:t>
            </a:r>
            <a:r>
              <a:rPr lang="en-US" altLang="ko-KR" sz="1000" b="1" dirty="0"/>
              <a:t>5</a:t>
            </a:r>
            <a:r>
              <a:rPr lang="ko-KR" altLang="en-US" sz="1000" b="1" dirty="0"/>
              <a:t>초 시간소요</a:t>
            </a:r>
            <a:endParaRPr lang="en-US" altLang="ko-KR" sz="1000" b="1" dirty="0"/>
          </a:p>
          <a:p>
            <a:r>
              <a:rPr lang="en-US" altLang="ko-KR" sz="1000" b="1" dirty="0"/>
              <a:t>-. </a:t>
            </a:r>
            <a:r>
              <a:rPr lang="ko-KR" altLang="en-US" sz="1000" b="1" dirty="0"/>
              <a:t>보안</a:t>
            </a:r>
            <a:r>
              <a:rPr lang="en-US" altLang="ko-KR" sz="1000" b="1" dirty="0"/>
              <a:t>: </a:t>
            </a:r>
            <a:r>
              <a:rPr lang="ko-KR" altLang="en-US" sz="1000" b="1" dirty="0" err="1"/>
              <a:t>어드민계정</a:t>
            </a:r>
            <a:r>
              <a:rPr lang="ko-KR" altLang="en-US" sz="1000" b="1" dirty="0"/>
              <a:t> 비활성화로 계정유출 안심</a:t>
            </a:r>
            <a:endParaRPr lang="en-US" altLang="ko-KR" sz="1000" b="1" dirty="0"/>
          </a:p>
          <a:p>
            <a:r>
              <a:rPr lang="en-US" altLang="ko-KR" sz="1000" b="1" dirty="0"/>
              <a:t>-. </a:t>
            </a:r>
            <a:r>
              <a:rPr lang="ko-KR" altLang="en-US" sz="1000" b="1" dirty="0"/>
              <a:t>접근성</a:t>
            </a:r>
            <a:r>
              <a:rPr lang="en-US" altLang="ko-KR" sz="1000" b="1" dirty="0"/>
              <a:t>: </a:t>
            </a:r>
            <a:r>
              <a:rPr lang="ko-KR" altLang="en-US" sz="1000" b="1" dirty="0"/>
              <a:t>동시접속의 유용함</a:t>
            </a:r>
            <a:endParaRPr lang="en-US" altLang="ko-KR" sz="1000" b="1" dirty="0"/>
          </a:p>
          <a:p>
            <a:endParaRPr lang="en-US" altLang="ko-KR" sz="1100" b="1" dirty="0"/>
          </a:p>
          <a:p>
            <a:r>
              <a:rPr lang="en-US" altLang="ko-KR" sz="1100" b="1" dirty="0"/>
              <a:t>-. </a:t>
            </a:r>
            <a:r>
              <a:rPr lang="ko-KR" altLang="en-US" sz="1100" b="1" dirty="0"/>
              <a:t>학원사용자의 최대 편리성</a:t>
            </a:r>
            <a:endParaRPr lang="en-US" altLang="ko-KR" sz="1100" b="1" dirty="0"/>
          </a:p>
          <a:p>
            <a:endParaRPr lang="en-US" altLang="ko-KR" sz="1100" b="1" dirty="0"/>
          </a:p>
          <a:p>
            <a:r>
              <a:rPr lang="en-US" altLang="ko-KR" sz="1100" b="1" dirty="0"/>
              <a:t>   </a:t>
            </a:r>
            <a:r>
              <a:rPr lang="en-US" altLang="ko-KR" sz="1000" b="1" dirty="0"/>
              <a:t>1.</a:t>
            </a:r>
            <a:r>
              <a:rPr lang="ko-KR" altLang="en-US" sz="1000" b="1" dirty="0"/>
              <a:t>특정 </a:t>
            </a:r>
            <a:r>
              <a:rPr lang="ko-KR" altLang="en-US" sz="1000" b="1" dirty="0" err="1"/>
              <a:t>공유폴더에</a:t>
            </a:r>
            <a:r>
              <a:rPr lang="ko-KR" altLang="en-US" sz="1000" b="1" dirty="0"/>
              <a:t> 특정사용자만 </a:t>
            </a:r>
            <a:r>
              <a:rPr lang="ko-KR" altLang="en-US" sz="1000" b="1" dirty="0" err="1"/>
              <a:t>접솔</a:t>
            </a:r>
            <a:r>
              <a:rPr lang="ko-KR" altLang="en-US" sz="1000" b="1" dirty="0"/>
              <a:t> 할 수 있도록 권한설정</a:t>
            </a:r>
            <a:endParaRPr lang="en-US" altLang="ko-KR" sz="1000" b="1" dirty="0"/>
          </a:p>
          <a:p>
            <a:r>
              <a:rPr lang="en-US" altLang="ko-KR" sz="1000" b="1" dirty="0"/>
              <a:t>   2.</a:t>
            </a:r>
            <a:r>
              <a:rPr lang="ko-KR" altLang="en-US" sz="1000" b="1" dirty="0"/>
              <a:t>재택근무 또는 외부활동 퇴근후에도 외부접속 설정</a:t>
            </a:r>
            <a:endParaRPr lang="en-US" altLang="ko-KR" sz="1000" b="1" dirty="0"/>
          </a:p>
          <a:p>
            <a:r>
              <a:rPr lang="en-US" altLang="ko-KR" sz="1000" b="1" dirty="0"/>
              <a:t>   3.</a:t>
            </a:r>
            <a:r>
              <a:rPr lang="ko-KR" altLang="en-US" sz="1000" b="1" dirty="0"/>
              <a:t>데이터보호를 위한 스냅샷 기능</a:t>
            </a:r>
            <a:endParaRPr lang="en-US" altLang="ko-KR" sz="1000" b="1" dirty="0"/>
          </a:p>
          <a:p>
            <a:r>
              <a:rPr lang="en-US" altLang="ko-KR" sz="1000" b="1" dirty="0"/>
              <a:t>   4.</a:t>
            </a:r>
            <a:r>
              <a:rPr lang="ko-KR" altLang="en-US" sz="1000" b="1" dirty="0"/>
              <a:t>로그인 기록과 데이터 읽기</a:t>
            </a:r>
            <a:r>
              <a:rPr lang="en-US" altLang="ko-KR" sz="1000" b="1" dirty="0"/>
              <a:t>, </a:t>
            </a:r>
            <a:r>
              <a:rPr lang="ko-KR" altLang="en-US" sz="1000" b="1" dirty="0"/>
              <a:t>쓰기</a:t>
            </a:r>
            <a:r>
              <a:rPr lang="en-US" altLang="ko-KR" sz="1000" b="1" dirty="0"/>
              <a:t>, </a:t>
            </a:r>
            <a:r>
              <a:rPr lang="ko-KR" altLang="en-US" sz="1000" b="1" dirty="0"/>
              <a:t>삭제 기록을 볼 수 있는 로그가능</a:t>
            </a:r>
            <a:endParaRPr lang="en-US" altLang="ko-KR" sz="1000" b="1" dirty="0"/>
          </a:p>
          <a:p>
            <a:r>
              <a:rPr lang="en-US" altLang="ko-KR" sz="1000" b="1" dirty="0"/>
              <a:t>   </a:t>
            </a:r>
            <a:r>
              <a:rPr lang="en-US" altLang="ko-KR" sz="1000" b="1" dirty="0">
                <a:solidFill>
                  <a:srgbClr val="FF0000"/>
                </a:solidFill>
              </a:rPr>
              <a:t>5.</a:t>
            </a:r>
            <a:r>
              <a:rPr lang="ko-KR" altLang="en-US" sz="1000" b="1" dirty="0">
                <a:solidFill>
                  <a:srgbClr val="FF0000"/>
                </a:solidFill>
              </a:rPr>
              <a:t>자료유출시 책임소재 명확</a:t>
            </a:r>
            <a:r>
              <a:rPr lang="en-US" altLang="ko-KR" sz="1000" b="1" dirty="0">
                <a:solidFill>
                  <a:srgbClr val="FF0000"/>
                </a:solidFill>
              </a:rPr>
              <a:t>.(</a:t>
            </a:r>
            <a:r>
              <a:rPr lang="ko-KR" altLang="en-US" sz="1000" b="1" dirty="0">
                <a:solidFill>
                  <a:srgbClr val="FF0000"/>
                </a:solidFill>
              </a:rPr>
              <a:t>권한설정을 </a:t>
            </a:r>
            <a:r>
              <a:rPr lang="ko-KR" altLang="en-US" sz="1000" b="1" dirty="0" err="1">
                <a:solidFill>
                  <a:srgbClr val="FF0000"/>
                </a:solidFill>
              </a:rPr>
              <a:t>하기때문</a:t>
            </a:r>
            <a:r>
              <a:rPr lang="en-US" altLang="ko-KR" sz="1000" b="1" dirty="0">
                <a:solidFill>
                  <a:srgbClr val="FF0000"/>
                </a:solidFill>
              </a:rPr>
              <a:t>)</a:t>
            </a:r>
          </a:p>
          <a:p>
            <a:r>
              <a:rPr lang="en-US" altLang="ko-KR" sz="1400" dirty="0"/>
              <a:t> </a:t>
            </a:r>
          </a:p>
          <a:p>
            <a:r>
              <a:rPr lang="en-US" altLang="ko-KR" dirty="0"/>
              <a:t>    </a:t>
            </a:r>
            <a:endParaRPr lang="ko-KR" altLang="en-US" dirty="0"/>
          </a:p>
        </p:txBody>
      </p:sp>
      <p:sp>
        <p:nvSpPr>
          <p:cNvPr id="26" name="직사각형 25"/>
          <p:cNvSpPr/>
          <p:nvPr/>
        </p:nvSpPr>
        <p:spPr>
          <a:xfrm>
            <a:off x="323742" y="4025448"/>
            <a:ext cx="50615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/>
              <a:t> </a:t>
            </a:r>
            <a:r>
              <a:rPr lang="en-US" altLang="ko-KR" sz="1600" b="1" dirty="0">
                <a:solidFill>
                  <a:srgbClr val="FF0000"/>
                </a:solidFill>
              </a:rPr>
              <a:t>N</a:t>
            </a:r>
            <a:r>
              <a:rPr lang="en-US" altLang="ko-KR" sz="1600" dirty="0"/>
              <a:t>etwork </a:t>
            </a:r>
            <a:r>
              <a:rPr lang="en-US" altLang="ko-KR" sz="1600" b="1" dirty="0">
                <a:solidFill>
                  <a:schemeClr val="accent1"/>
                </a:solidFill>
              </a:rPr>
              <a:t>A</a:t>
            </a:r>
            <a:r>
              <a:rPr lang="en-US" altLang="ko-KR" sz="1600" dirty="0"/>
              <a:t>ttached </a:t>
            </a:r>
            <a:r>
              <a:rPr lang="en-US" altLang="ko-KR" sz="1600" b="1" dirty="0">
                <a:solidFill>
                  <a:srgbClr val="00B050"/>
                </a:solidFill>
              </a:rPr>
              <a:t>S</a:t>
            </a:r>
            <a:r>
              <a:rPr lang="en-US" altLang="ko-KR" sz="1600" dirty="0"/>
              <a:t>torage(</a:t>
            </a:r>
            <a:r>
              <a:rPr lang="ko-KR" altLang="en-US" sz="1600" dirty="0"/>
              <a:t>네트워크 결합 저장장치</a:t>
            </a:r>
            <a:r>
              <a:rPr lang="en-US" altLang="ko-KR" sz="1600" dirty="0"/>
              <a:t>)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47536F3F-8E8A-ED4A-50C4-7B2A6EE0551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500" y="-14689"/>
            <a:ext cx="1167940" cy="42380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직사각형 152">
            <a:extLst>
              <a:ext uri="{FF2B5EF4-FFF2-40B4-BE49-F238E27FC236}">
                <a16:creationId xmlns:a16="http://schemas.microsoft.com/office/drawing/2014/main" id="{0F7DCEF9-917C-4578-A717-9A0E6D5706F0}"/>
              </a:ext>
            </a:extLst>
          </p:cNvPr>
          <p:cNvSpPr/>
          <p:nvPr/>
        </p:nvSpPr>
        <p:spPr>
          <a:xfrm>
            <a:off x="217724" y="5133143"/>
            <a:ext cx="5042383" cy="172485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080A3CEA-245D-4FF8-BE05-6660F0036E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500" y="-14689"/>
            <a:ext cx="1167940" cy="423803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78EC7B33-5075-4486-9485-3E51AB2C59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9665" y="1013374"/>
            <a:ext cx="1809283" cy="1163112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BDD4FC01-065F-4203-8500-2388D0765A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1066" y="5676987"/>
            <a:ext cx="1505160" cy="342948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034F2793-8261-4B39-AD34-63BF83F066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1520" y="5025113"/>
            <a:ext cx="1648055" cy="1162212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E2A679B9-5DF9-4FDD-B9E1-6A5EAE4427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613" y="4393149"/>
            <a:ext cx="438211" cy="714475"/>
          </a:xfrm>
          <a:prstGeom prst="rect">
            <a:avLst/>
          </a:prstGeom>
        </p:spPr>
      </p:pic>
      <p:pic>
        <p:nvPicPr>
          <p:cNvPr id="32" name="그림 31">
            <a:extLst>
              <a:ext uri="{FF2B5EF4-FFF2-40B4-BE49-F238E27FC236}">
                <a16:creationId xmlns:a16="http://schemas.microsoft.com/office/drawing/2014/main" id="{C9A6EB80-9BDC-41D5-8330-A68DA146DB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7" y="1798673"/>
            <a:ext cx="2611536" cy="2541895"/>
          </a:xfrm>
          <a:prstGeom prst="rect">
            <a:avLst/>
          </a:prstGeom>
        </p:spPr>
      </p:pic>
      <p:pic>
        <p:nvPicPr>
          <p:cNvPr id="34" name="그림 33">
            <a:extLst>
              <a:ext uri="{FF2B5EF4-FFF2-40B4-BE49-F238E27FC236}">
                <a16:creationId xmlns:a16="http://schemas.microsoft.com/office/drawing/2014/main" id="{56D668CC-9A21-4E96-B4C0-AA22F6D52E8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88" y="1960797"/>
            <a:ext cx="1181265" cy="504895"/>
          </a:xfrm>
          <a:prstGeom prst="rect">
            <a:avLst/>
          </a:prstGeom>
        </p:spPr>
      </p:pic>
      <p:pic>
        <p:nvPicPr>
          <p:cNvPr id="36" name="그림 35">
            <a:extLst>
              <a:ext uri="{FF2B5EF4-FFF2-40B4-BE49-F238E27FC236}">
                <a16:creationId xmlns:a16="http://schemas.microsoft.com/office/drawing/2014/main" id="{2727E196-3DBC-4388-A7B5-D67CD77E5A7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370874" y="3730945"/>
            <a:ext cx="842454" cy="655878"/>
          </a:xfrm>
          <a:prstGeom prst="rect">
            <a:avLst/>
          </a:prstGeom>
        </p:spPr>
      </p:pic>
      <p:pic>
        <p:nvPicPr>
          <p:cNvPr id="54" name="그림 53">
            <a:extLst>
              <a:ext uri="{FF2B5EF4-FFF2-40B4-BE49-F238E27FC236}">
                <a16:creationId xmlns:a16="http://schemas.microsoft.com/office/drawing/2014/main" id="{ACE3C7D4-187B-4255-9391-639B7B5BCFC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8195" y="3222906"/>
            <a:ext cx="1943371" cy="1314633"/>
          </a:xfrm>
          <a:prstGeom prst="rect">
            <a:avLst/>
          </a:prstGeom>
        </p:spPr>
      </p:pic>
      <p:pic>
        <p:nvPicPr>
          <p:cNvPr id="60" name="그림 59">
            <a:extLst>
              <a:ext uri="{FF2B5EF4-FFF2-40B4-BE49-F238E27FC236}">
                <a16:creationId xmlns:a16="http://schemas.microsoft.com/office/drawing/2014/main" id="{A55250E1-1C6F-4C0B-9AD4-0AC048987B4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729" y="4915122"/>
            <a:ext cx="1153787" cy="1448121"/>
          </a:xfrm>
          <a:prstGeom prst="rect">
            <a:avLst/>
          </a:prstGeom>
        </p:spPr>
      </p:pic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id="{C6C73496-6E66-4E09-AAC6-9378C2552DD5}"/>
              </a:ext>
            </a:extLst>
          </p:cNvPr>
          <p:cNvCxnSpPr>
            <a:cxnSpLocks/>
          </p:cNvCxnSpPr>
          <p:nvPr/>
        </p:nvCxnSpPr>
        <p:spPr>
          <a:xfrm flipV="1">
            <a:off x="5792101" y="2710874"/>
            <a:ext cx="0" cy="957402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7" name="그림 86">
            <a:extLst>
              <a:ext uri="{FF2B5EF4-FFF2-40B4-BE49-F238E27FC236}">
                <a16:creationId xmlns:a16="http://schemas.microsoft.com/office/drawing/2014/main" id="{138FD237-B26E-4B3A-A924-1BB89B2CDBF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9231" y="2294693"/>
            <a:ext cx="947968" cy="832363"/>
          </a:xfrm>
          <a:prstGeom prst="rect">
            <a:avLst/>
          </a:prstGeom>
        </p:spPr>
      </p:pic>
      <p:pic>
        <p:nvPicPr>
          <p:cNvPr id="91" name="그림 90">
            <a:extLst>
              <a:ext uri="{FF2B5EF4-FFF2-40B4-BE49-F238E27FC236}">
                <a16:creationId xmlns:a16="http://schemas.microsoft.com/office/drawing/2014/main" id="{E3BD454F-6618-4091-8D35-4E9B8477288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729" y="2496533"/>
            <a:ext cx="691041" cy="609742"/>
          </a:xfrm>
          <a:prstGeom prst="rect">
            <a:avLst/>
          </a:prstGeom>
        </p:spPr>
      </p:pic>
      <p:pic>
        <p:nvPicPr>
          <p:cNvPr id="135" name="그림 134">
            <a:extLst>
              <a:ext uri="{FF2B5EF4-FFF2-40B4-BE49-F238E27FC236}">
                <a16:creationId xmlns:a16="http://schemas.microsoft.com/office/drawing/2014/main" id="{914FED33-356C-411A-9E56-0C8EC4BE3EA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138" y="6368433"/>
            <a:ext cx="495369" cy="381053"/>
          </a:xfrm>
          <a:prstGeom prst="rect">
            <a:avLst/>
          </a:prstGeom>
        </p:spPr>
      </p:pic>
      <p:pic>
        <p:nvPicPr>
          <p:cNvPr id="137" name="그림 136">
            <a:extLst>
              <a:ext uri="{FF2B5EF4-FFF2-40B4-BE49-F238E27FC236}">
                <a16:creationId xmlns:a16="http://schemas.microsoft.com/office/drawing/2014/main" id="{3B963679-88BB-4D5A-A940-C52FD10701B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138" y="5839863"/>
            <a:ext cx="476316" cy="352474"/>
          </a:xfrm>
          <a:prstGeom prst="rect">
            <a:avLst/>
          </a:prstGeom>
        </p:spPr>
      </p:pic>
      <p:pic>
        <p:nvPicPr>
          <p:cNvPr id="139" name="그림 138">
            <a:extLst>
              <a:ext uri="{FF2B5EF4-FFF2-40B4-BE49-F238E27FC236}">
                <a16:creationId xmlns:a16="http://schemas.microsoft.com/office/drawing/2014/main" id="{46918665-330D-4D4B-9FAD-DEE2671175F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74" y="5236528"/>
            <a:ext cx="304843" cy="428685"/>
          </a:xfrm>
          <a:prstGeom prst="rect">
            <a:avLst/>
          </a:prstGeom>
        </p:spPr>
      </p:pic>
      <p:pic>
        <p:nvPicPr>
          <p:cNvPr id="141" name="그림 140">
            <a:extLst>
              <a:ext uri="{FF2B5EF4-FFF2-40B4-BE49-F238E27FC236}">
                <a16:creationId xmlns:a16="http://schemas.microsoft.com/office/drawing/2014/main" id="{45A2439C-0CC2-401E-8CD9-B888ED4987E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507" y="5225511"/>
            <a:ext cx="752580" cy="523948"/>
          </a:xfrm>
          <a:prstGeom prst="rect">
            <a:avLst/>
          </a:prstGeom>
        </p:spPr>
      </p:pic>
      <p:pic>
        <p:nvPicPr>
          <p:cNvPr id="143" name="그림 142">
            <a:extLst>
              <a:ext uri="{FF2B5EF4-FFF2-40B4-BE49-F238E27FC236}">
                <a16:creationId xmlns:a16="http://schemas.microsoft.com/office/drawing/2014/main" id="{339F9F75-0F80-4113-B332-718D4418AC7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1325" y="5928326"/>
            <a:ext cx="924054" cy="371527"/>
          </a:xfrm>
          <a:prstGeom prst="rect">
            <a:avLst/>
          </a:prstGeom>
        </p:spPr>
      </p:pic>
      <p:pic>
        <p:nvPicPr>
          <p:cNvPr id="145" name="그림 144">
            <a:extLst>
              <a:ext uri="{FF2B5EF4-FFF2-40B4-BE49-F238E27FC236}">
                <a16:creationId xmlns:a16="http://schemas.microsoft.com/office/drawing/2014/main" id="{FAD67907-2A0C-4C7D-94B0-4913D0DD87E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956" y="6406792"/>
            <a:ext cx="371527" cy="304843"/>
          </a:xfrm>
          <a:prstGeom prst="rect">
            <a:avLst/>
          </a:prstGeom>
        </p:spPr>
      </p:pic>
      <p:sp>
        <p:nvSpPr>
          <p:cNvPr id="146" name="TextBox 145">
            <a:extLst>
              <a:ext uri="{FF2B5EF4-FFF2-40B4-BE49-F238E27FC236}">
                <a16:creationId xmlns:a16="http://schemas.microsoft.com/office/drawing/2014/main" id="{4F11AC28-B17D-4CD1-934D-25F9FBF58E76}"/>
              </a:ext>
            </a:extLst>
          </p:cNvPr>
          <p:cNvSpPr txBox="1"/>
          <p:nvPr/>
        </p:nvSpPr>
        <p:spPr>
          <a:xfrm>
            <a:off x="938597" y="5352778"/>
            <a:ext cx="169154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3.5mm</a:t>
            </a:r>
            <a:r>
              <a:rPr lang="ko-KR" altLang="en-US" sz="1300" dirty="0"/>
              <a:t> </a:t>
            </a:r>
            <a:r>
              <a:rPr lang="en-US" altLang="ko-KR" sz="1300" dirty="0"/>
              <a:t>AUX </a:t>
            </a:r>
            <a:r>
              <a:rPr lang="ko-KR" altLang="en-US" sz="1300" dirty="0"/>
              <a:t>케이블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8B5577EF-E392-4814-8157-C0DEFA1BB261}"/>
              </a:ext>
            </a:extLst>
          </p:cNvPr>
          <p:cNvSpPr txBox="1"/>
          <p:nvPr/>
        </p:nvSpPr>
        <p:spPr>
          <a:xfrm>
            <a:off x="1023035" y="5842651"/>
            <a:ext cx="169154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HDMI 2.0 </a:t>
            </a:r>
            <a:r>
              <a:rPr lang="ko-KR" altLang="en-US" sz="1300" dirty="0"/>
              <a:t>케이블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987B044D-B4F6-4311-A1E6-E3CFC36877EB}"/>
              </a:ext>
            </a:extLst>
          </p:cNvPr>
          <p:cNvSpPr txBox="1"/>
          <p:nvPr/>
        </p:nvSpPr>
        <p:spPr>
          <a:xfrm>
            <a:off x="1023035" y="6335935"/>
            <a:ext cx="169154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dirty="0"/>
              <a:t>터치 케이블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3B7B0DFE-1000-4A18-805D-D243A3DA37DE}"/>
              </a:ext>
            </a:extLst>
          </p:cNvPr>
          <p:cNvSpPr txBox="1"/>
          <p:nvPr/>
        </p:nvSpPr>
        <p:spPr>
          <a:xfrm>
            <a:off x="3841435" y="5380764"/>
            <a:ext cx="169154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USB 3.0</a:t>
            </a:r>
            <a:endParaRPr lang="ko-KR" altLang="en-US" sz="1300" dirty="0"/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7420BE02-4585-4414-9B3A-13AE5A848881}"/>
              </a:ext>
            </a:extLst>
          </p:cNvPr>
          <p:cNvSpPr txBox="1"/>
          <p:nvPr/>
        </p:nvSpPr>
        <p:spPr>
          <a:xfrm>
            <a:off x="3841435" y="5894937"/>
            <a:ext cx="169154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220V </a:t>
            </a:r>
            <a:r>
              <a:rPr lang="ko-KR" altLang="en-US" sz="1300" dirty="0"/>
              <a:t>파워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C7C5478B-7CC3-403B-B717-9CB42BF32EA4}"/>
              </a:ext>
            </a:extLst>
          </p:cNvPr>
          <p:cNvSpPr txBox="1"/>
          <p:nvPr/>
        </p:nvSpPr>
        <p:spPr>
          <a:xfrm>
            <a:off x="3841435" y="6422961"/>
            <a:ext cx="169154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XLR </a:t>
            </a:r>
            <a:r>
              <a:rPr lang="ko-KR" altLang="en-US" sz="1300" dirty="0"/>
              <a:t>케이블</a:t>
            </a:r>
            <a:endParaRPr lang="en-US" altLang="ko-KR" sz="1300" dirty="0"/>
          </a:p>
        </p:txBody>
      </p:sp>
      <p:cxnSp>
        <p:nvCxnSpPr>
          <p:cNvPr id="154" name="직선 연결선 153">
            <a:extLst>
              <a:ext uri="{FF2B5EF4-FFF2-40B4-BE49-F238E27FC236}">
                <a16:creationId xmlns:a16="http://schemas.microsoft.com/office/drawing/2014/main" id="{2F2F57FA-9339-4706-A7A2-F34CF9F29A11}"/>
              </a:ext>
            </a:extLst>
          </p:cNvPr>
          <p:cNvCxnSpPr/>
          <p:nvPr/>
        </p:nvCxnSpPr>
        <p:spPr>
          <a:xfrm>
            <a:off x="4829164" y="5526958"/>
            <a:ext cx="34240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직선 연결선 157">
            <a:extLst>
              <a:ext uri="{FF2B5EF4-FFF2-40B4-BE49-F238E27FC236}">
                <a16:creationId xmlns:a16="http://schemas.microsoft.com/office/drawing/2014/main" id="{4862A131-00B9-404D-9B93-F47A6555FA1C}"/>
              </a:ext>
            </a:extLst>
          </p:cNvPr>
          <p:cNvCxnSpPr/>
          <p:nvPr/>
        </p:nvCxnSpPr>
        <p:spPr>
          <a:xfrm>
            <a:off x="4850344" y="6041131"/>
            <a:ext cx="342402" cy="0"/>
          </a:xfrm>
          <a:prstGeom prst="line">
            <a:avLst/>
          </a:prstGeom>
          <a:ln w="762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직선 연결선 158">
            <a:extLst>
              <a:ext uri="{FF2B5EF4-FFF2-40B4-BE49-F238E27FC236}">
                <a16:creationId xmlns:a16="http://schemas.microsoft.com/office/drawing/2014/main" id="{AEFCE82A-DFE7-4C77-BD10-1B9286A0B3FF}"/>
              </a:ext>
            </a:extLst>
          </p:cNvPr>
          <p:cNvCxnSpPr/>
          <p:nvPr/>
        </p:nvCxnSpPr>
        <p:spPr>
          <a:xfrm>
            <a:off x="2568844" y="5487485"/>
            <a:ext cx="342402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직선 연결선 159">
            <a:extLst>
              <a:ext uri="{FF2B5EF4-FFF2-40B4-BE49-F238E27FC236}">
                <a16:creationId xmlns:a16="http://schemas.microsoft.com/office/drawing/2014/main" id="{415AFF47-3069-4FEB-9A66-763D21EDF160}"/>
              </a:ext>
            </a:extLst>
          </p:cNvPr>
          <p:cNvCxnSpPr/>
          <p:nvPr/>
        </p:nvCxnSpPr>
        <p:spPr>
          <a:xfrm>
            <a:off x="2584674" y="6558959"/>
            <a:ext cx="342402" cy="0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직선 연결선 160">
            <a:extLst>
              <a:ext uri="{FF2B5EF4-FFF2-40B4-BE49-F238E27FC236}">
                <a16:creationId xmlns:a16="http://schemas.microsoft.com/office/drawing/2014/main" id="{2CE0A7EE-2EB4-457C-B03F-13741A1E9227}"/>
              </a:ext>
            </a:extLst>
          </p:cNvPr>
          <p:cNvCxnSpPr/>
          <p:nvPr/>
        </p:nvCxnSpPr>
        <p:spPr>
          <a:xfrm>
            <a:off x="2584674" y="6016100"/>
            <a:ext cx="34240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직선 연결선 161">
            <a:extLst>
              <a:ext uri="{FF2B5EF4-FFF2-40B4-BE49-F238E27FC236}">
                <a16:creationId xmlns:a16="http://schemas.microsoft.com/office/drawing/2014/main" id="{1CFCF5A0-756D-4130-BF1C-142CC776D802}"/>
              </a:ext>
            </a:extLst>
          </p:cNvPr>
          <p:cNvCxnSpPr>
            <a:cxnSpLocks/>
          </p:cNvCxnSpPr>
          <p:nvPr/>
        </p:nvCxnSpPr>
        <p:spPr>
          <a:xfrm>
            <a:off x="4850344" y="6558959"/>
            <a:ext cx="34240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TextBox 185">
            <a:extLst>
              <a:ext uri="{FF2B5EF4-FFF2-40B4-BE49-F238E27FC236}">
                <a16:creationId xmlns:a16="http://schemas.microsoft.com/office/drawing/2014/main" id="{D1A63C84-214B-453C-8BE3-AE772B9CB343}"/>
              </a:ext>
            </a:extLst>
          </p:cNvPr>
          <p:cNvSpPr txBox="1"/>
          <p:nvPr/>
        </p:nvSpPr>
        <p:spPr>
          <a:xfrm>
            <a:off x="407631" y="1500403"/>
            <a:ext cx="260555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/>
              <a:t>전자칠판 </a:t>
            </a:r>
            <a:r>
              <a:rPr lang="en-US" altLang="ko-KR" sz="1500" b="1" dirty="0"/>
              <a:t>65”, 75”, 86”</a:t>
            </a:r>
            <a:endParaRPr lang="ko-KR" altLang="en-US" sz="1500" b="1" dirty="0"/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4D23CAD9-D5ED-4DBC-90F7-4B4DF1C7B7E2}"/>
              </a:ext>
            </a:extLst>
          </p:cNvPr>
          <p:cNvSpPr txBox="1"/>
          <p:nvPr/>
        </p:nvSpPr>
        <p:spPr>
          <a:xfrm>
            <a:off x="3793777" y="2848846"/>
            <a:ext cx="88665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/>
              <a:t>노트북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C58C73BC-D6AB-4DD8-B829-7864DECBC64A}"/>
              </a:ext>
            </a:extLst>
          </p:cNvPr>
          <p:cNvSpPr txBox="1"/>
          <p:nvPr/>
        </p:nvSpPr>
        <p:spPr>
          <a:xfrm>
            <a:off x="6191176" y="3925766"/>
            <a:ext cx="131433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/>
              <a:t>USB HUB</a:t>
            </a:r>
            <a:endParaRPr lang="ko-KR" altLang="en-US" sz="1500" b="1" dirty="0"/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1F7028B3-0262-4028-B04E-C0BC9293BB7B}"/>
              </a:ext>
            </a:extLst>
          </p:cNvPr>
          <p:cNvSpPr txBox="1"/>
          <p:nvPr/>
        </p:nvSpPr>
        <p:spPr>
          <a:xfrm>
            <a:off x="6055287" y="2202989"/>
            <a:ext cx="115378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 err="1"/>
              <a:t>캡쳐보드</a:t>
            </a:r>
            <a:endParaRPr lang="ko-KR" altLang="en-US" sz="1500" b="1" dirty="0"/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B93EC0CE-F437-49C2-9818-F215E5AD60D2}"/>
              </a:ext>
            </a:extLst>
          </p:cNvPr>
          <p:cNvSpPr txBox="1"/>
          <p:nvPr/>
        </p:nvSpPr>
        <p:spPr>
          <a:xfrm>
            <a:off x="7384909" y="1960797"/>
            <a:ext cx="158885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500" b="1" dirty="0"/>
              <a:t>HDMI </a:t>
            </a:r>
            <a:r>
              <a:rPr lang="ko-KR" altLang="en-US" sz="1500" b="1" dirty="0"/>
              <a:t>분배기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65C5F146-A366-404C-808B-F70D8094C83C}"/>
              </a:ext>
            </a:extLst>
          </p:cNvPr>
          <p:cNvSpPr txBox="1"/>
          <p:nvPr/>
        </p:nvSpPr>
        <p:spPr>
          <a:xfrm>
            <a:off x="9805336" y="647396"/>
            <a:ext cx="15536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500" b="1" dirty="0"/>
              <a:t>PTZ 4k</a:t>
            </a:r>
            <a:r>
              <a:rPr lang="ko-KR" altLang="en-US" sz="1500" b="1" dirty="0"/>
              <a:t>카메라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A3B75AD0-2CC6-41A9-8A1A-F6AA4746615F}"/>
              </a:ext>
            </a:extLst>
          </p:cNvPr>
          <p:cNvSpPr txBox="1"/>
          <p:nvPr/>
        </p:nvSpPr>
        <p:spPr>
          <a:xfrm>
            <a:off x="10029397" y="2692277"/>
            <a:ext cx="222922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/>
              <a:t>보조모니터 </a:t>
            </a:r>
            <a:r>
              <a:rPr lang="en-US" altLang="ko-KR" sz="1500" b="1" dirty="0"/>
              <a:t>24”</a:t>
            </a:r>
            <a:endParaRPr lang="ko-KR" altLang="en-US" sz="1500" b="1" dirty="0"/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EEC5C9CF-3ABA-421B-A2FE-F5D09433E2BD}"/>
              </a:ext>
            </a:extLst>
          </p:cNvPr>
          <p:cNvSpPr txBox="1"/>
          <p:nvPr/>
        </p:nvSpPr>
        <p:spPr>
          <a:xfrm>
            <a:off x="10329022" y="4809978"/>
            <a:ext cx="93348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b="1" dirty="0"/>
              <a:t>스피커</a:t>
            </a: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CB63B09D-0836-4ACF-AF0D-6F3C9E4C7D71}"/>
              </a:ext>
            </a:extLst>
          </p:cNvPr>
          <p:cNvSpPr txBox="1"/>
          <p:nvPr/>
        </p:nvSpPr>
        <p:spPr>
          <a:xfrm>
            <a:off x="8207825" y="6015277"/>
            <a:ext cx="179357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500" b="1" dirty="0"/>
              <a:t>PIN</a:t>
            </a:r>
            <a:r>
              <a:rPr lang="ko-KR" altLang="en-US" sz="1500" b="1" dirty="0"/>
              <a:t>마이크수신기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26D4358D-BBBA-4144-A68D-534E4F8B44A9}"/>
              </a:ext>
            </a:extLst>
          </p:cNvPr>
          <p:cNvSpPr txBox="1"/>
          <p:nvPr/>
        </p:nvSpPr>
        <p:spPr>
          <a:xfrm>
            <a:off x="6249082" y="4604186"/>
            <a:ext cx="138525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b="1" dirty="0"/>
              <a:t>사운드믹서</a:t>
            </a: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9F1D4CFA-9BE1-4AA3-8892-9B7EB44C6A9E}"/>
              </a:ext>
            </a:extLst>
          </p:cNvPr>
          <p:cNvSpPr txBox="1"/>
          <p:nvPr/>
        </p:nvSpPr>
        <p:spPr>
          <a:xfrm>
            <a:off x="8250542" y="5103176"/>
            <a:ext cx="160539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b="1" dirty="0"/>
              <a:t>무선</a:t>
            </a:r>
            <a:r>
              <a:rPr lang="en-US" altLang="ko-KR" sz="1500" b="1" dirty="0"/>
              <a:t>PIN MIC</a:t>
            </a:r>
            <a:endParaRPr lang="ko-KR" altLang="en-US" sz="1500" b="1" dirty="0"/>
          </a:p>
        </p:txBody>
      </p: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E012C5C7-315B-D111-B2B1-32DCCEBBB068}"/>
              </a:ext>
            </a:extLst>
          </p:cNvPr>
          <p:cNvCxnSpPr>
            <a:cxnSpLocks/>
          </p:cNvCxnSpPr>
          <p:nvPr/>
        </p:nvCxnSpPr>
        <p:spPr>
          <a:xfrm>
            <a:off x="5779451" y="2710874"/>
            <a:ext cx="399228" cy="0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4DE0E482-6588-6C97-EC24-62675AE35A0F}"/>
              </a:ext>
            </a:extLst>
          </p:cNvPr>
          <p:cNvCxnSpPr>
            <a:cxnSpLocks/>
          </p:cNvCxnSpPr>
          <p:nvPr/>
        </p:nvCxnSpPr>
        <p:spPr>
          <a:xfrm>
            <a:off x="7099067" y="2710874"/>
            <a:ext cx="785410" cy="0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311C1237-D604-6B22-B680-946D2785CA5B}"/>
              </a:ext>
            </a:extLst>
          </p:cNvPr>
          <p:cNvCxnSpPr>
            <a:cxnSpLocks/>
          </p:cNvCxnSpPr>
          <p:nvPr/>
        </p:nvCxnSpPr>
        <p:spPr>
          <a:xfrm flipV="1">
            <a:off x="8698035" y="2063931"/>
            <a:ext cx="851630" cy="320372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33BD5ECE-0E9F-2317-AF53-1CD2E550B343}"/>
              </a:ext>
            </a:extLst>
          </p:cNvPr>
          <p:cNvCxnSpPr>
            <a:cxnSpLocks/>
          </p:cNvCxnSpPr>
          <p:nvPr/>
        </p:nvCxnSpPr>
        <p:spPr>
          <a:xfrm>
            <a:off x="8787617" y="2991425"/>
            <a:ext cx="939688" cy="557919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AAD17834-4FDF-9234-0E29-970545410A9A}"/>
              </a:ext>
            </a:extLst>
          </p:cNvPr>
          <p:cNvCxnSpPr>
            <a:cxnSpLocks/>
          </p:cNvCxnSpPr>
          <p:nvPr/>
        </p:nvCxnSpPr>
        <p:spPr>
          <a:xfrm>
            <a:off x="5000365" y="4169560"/>
            <a:ext cx="399228" cy="0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511E22A1-0133-F214-7ABB-A19421758596}"/>
              </a:ext>
            </a:extLst>
          </p:cNvPr>
          <p:cNvCxnSpPr>
            <a:cxnSpLocks/>
          </p:cNvCxnSpPr>
          <p:nvPr/>
        </p:nvCxnSpPr>
        <p:spPr>
          <a:xfrm flipV="1">
            <a:off x="5857416" y="4386823"/>
            <a:ext cx="0" cy="957402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8BFEF6EC-49FC-B9D9-9F8D-73C16740711E}"/>
              </a:ext>
            </a:extLst>
          </p:cNvPr>
          <p:cNvCxnSpPr>
            <a:cxnSpLocks/>
          </p:cNvCxnSpPr>
          <p:nvPr/>
        </p:nvCxnSpPr>
        <p:spPr>
          <a:xfrm>
            <a:off x="5855673" y="5344225"/>
            <a:ext cx="399228" cy="0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BD240DC8-CFF0-5DAA-E18B-4EB5B6675908}"/>
              </a:ext>
            </a:extLst>
          </p:cNvPr>
          <p:cNvCxnSpPr>
            <a:cxnSpLocks/>
          </p:cNvCxnSpPr>
          <p:nvPr/>
        </p:nvCxnSpPr>
        <p:spPr>
          <a:xfrm flipH="1" flipV="1">
            <a:off x="5638576" y="4386823"/>
            <a:ext cx="7818" cy="2237045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E9073366-0496-9DBC-8D3B-4037E5694543}"/>
              </a:ext>
            </a:extLst>
          </p:cNvPr>
          <p:cNvCxnSpPr>
            <a:cxnSpLocks/>
          </p:cNvCxnSpPr>
          <p:nvPr/>
        </p:nvCxnSpPr>
        <p:spPr>
          <a:xfrm flipH="1">
            <a:off x="5664376" y="6569155"/>
            <a:ext cx="5029921" cy="54713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BB370FC2-AB1D-80FE-AFE4-714ADCE07C4B}"/>
              </a:ext>
            </a:extLst>
          </p:cNvPr>
          <p:cNvCxnSpPr>
            <a:cxnSpLocks/>
          </p:cNvCxnSpPr>
          <p:nvPr/>
        </p:nvCxnSpPr>
        <p:spPr>
          <a:xfrm flipV="1">
            <a:off x="10694297" y="6176860"/>
            <a:ext cx="0" cy="419724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C00CA9D7-6213-99B5-9FFD-94B3907123D8}"/>
              </a:ext>
            </a:extLst>
          </p:cNvPr>
          <p:cNvCxnSpPr>
            <a:cxnSpLocks/>
          </p:cNvCxnSpPr>
          <p:nvPr/>
        </p:nvCxnSpPr>
        <p:spPr>
          <a:xfrm flipH="1">
            <a:off x="7435771" y="5433904"/>
            <a:ext cx="2565631" cy="39956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BBCCDB96-6EF0-A332-8B85-D2F3EF2F3938}"/>
              </a:ext>
            </a:extLst>
          </p:cNvPr>
          <p:cNvCxnSpPr>
            <a:cxnSpLocks/>
          </p:cNvCxnSpPr>
          <p:nvPr/>
        </p:nvCxnSpPr>
        <p:spPr>
          <a:xfrm flipH="1">
            <a:off x="6632178" y="5882651"/>
            <a:ext cx="1547158" cy="45675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808D25B2-05B2-9FD5-BDA8-168F6DC626EF}"/>
              </a:ext>
            </a:extLst>
          </p:cNvPr>
          <p:cNvGrpSpPr/>
          <p:nvPr/>
        </p:nvGrpSpPr>
        <p:grpSpPr>
          <a:xfrm>
            <a:off x="2786394" y="2991425"/>
            <a:ext cx="657403" cy="739520"/>
            <a:chOff x="2786394" y="2991425"/>
            <a:chExt cx="657403" cy="739520"/>
          </a:xfrm>
        </p:grpSpPr>
        <p:cxnSp>
          <p:nvCxnSpPr>
            <p:cNvPr id="46" name="직선 연결선 45">
              <a:extLst>
                <a:ext uri="{FF2B5EF4-FFF2-40B4-BE49-F238E27FC236}">
                  <a16:creationId xmlns:a16="http://schemas.microsoft.com/office/drawing/2014/main" id="{AE0612E7-0A18-0CBC-8ABF-604CC2D35BF6}"/>
                </a:ext>
              </a:extLst>
            </p:cNvPr>
            <p:cNvCxnSpPr>
              <a:cxnSpLocks/>
            </p:cNvCxnSpPr>
            <p:nvPr/>
          </p:nvCxnSpPr>
          <p:spPr>
            <a:xfrm>
              <a:off x="2786394" y="2991425"/>
              <a:ext cx="399228" cy="0"/>
            </a:xfrm>
            <a:prstGeom prst="line">
              <a:avLst/>
            </a:prstGeom>
            <a:ln w="381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연결선 46">
              <a:extLst>
                <a:ext uri="{FF2B5EF4-FFF2-40B4-BE49-F238E27FC236}">
                  <a16:creationId xmlns:a16="http://schemas.microsoft.com/office/drawing/2014/main" id="{A3D043EE-9D5B-E51E-CCAD-732817007FB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73450" y="3010428"/>
              <a:ext cx="0" cy="720517"/>
            </a:xfrm>
            <a:prstGeom prst="line">
              <a:avLst/>
            </a:prstGeom>
            <a:ln w="381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연결선 49">
              <a:extLst>
                <a:ext uri="{FF2B5EF4-FFF2-40B4-BE49-F238E27FC236}">
                  <a16:creationId xmlns:a16="http://schemas.microsoft.com/office/drawing/2014/main" id="{C9C7A356-2E9A-ED11-3F88-25C1F532581F}"/>
                </a:ext>
              </a:extLst>
            </p:cNvPr>
            <p:cNvCxnSpPr>
              <a:cxnSpLocks/>
            </p:cNvCxnSpPr>
            <p:nvPr/>
          </p:nvCxnSpPr>
          <p:spPr>
            <a:xfrm>
              <a:off x="3173450" y="3730945"/>
              <a:ext cx="270347" cy="0"/>
            </a:xfrm>
            <a:prstGeom prst="line">
              <a:avLst/>
            </a:prstGeom>
            <a:ln w="381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6366826D-DF97-C3E6-E015-A103AB764086}"/>
              </a:ext>
            </a:extLst>
          </p:cNvPr>
          <p:cNvGrpSpPr/>
          <p:nvPr/>
        </p:nvGrpSpPr>
        <p:grpSpPr>
          <a:xfrm>
            <a:off x="2814376" y="2802251"/>
            <a:ext cx="700948" cy="739520"/>
            <a:chOff x="2742849" y="2991425"/>
            <a:chExt cx="700948" cy="739520"/>
          </a:xfrm>
        </p:grpSpPr>
        <p:cxnSp>
          <p:nvCxnSpPr>
            <p:cNvPr id="57" name="직선 연결선 56">
              <a:extLst>
                <a:ext uri="{FF2B5EF4-FFF2-40B4-BE49-F238E27FC236}">
                  <a16:creationId xmlns:a16="http://schemas.microsoft.com/office/drawing/2014/main" id="{ADAC3F08-4890-CBF8-FD87-A7D20F815786}"/>
                </a:ext>
              </a:extLst>
            </p:cNvPr>
            <p:cNvCxnSpPr>
              <a:cxnSpLocks/>
            </p:cNvCxnSpPr>
            <p:nvPr/>
          </p:nvCxnSpPr>
          <p:spPr>
            <a:xfrm>
              <a:off x="2742849" y="2991425"/>
              <a:ext cx="399228" cy="0"/>
            </a:xfrm>
            <a:prstGeom prst="line">
              <a:avLst/>
            </a:prstGeom>
            <a:ln w="3810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직선 연결선 57">
              <a:extLst>
                <a:ext uri="{FF2B5EF4-FFF2-40B4-BE49-F238E27FC236}">
                  <a16:creationId xmlns:a16="http://schemas.microsoft.com/office/drawing/2014/main" id="{C2F2865D-B5AC-DBE1-26DA-F4BA320BCF0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73450" y="3010428"/>
              <a:ext cx="0" cy="720517"/>
            </a:xfrm>
            <a:prstGeom prst="line">
              <a:avLst/>
            </a:prstGeom>
            <a:ln w="3810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직선 연결선 58">
              <a:extLst>
                <a:ext uri="{FF2B5EF4-FFF2-40B4-BE49-F238E27FC236}">
                  <a16:creationId xmlns:a16="http://schemas.microsoft.com/office/drawing/2014/main" id="{883B1D09-841A-A270-3188-4A1233EC8A4F}"/>
                </a:ext>
              </a:extLst>
            </p:cNvPr>
            <p:cNvCxnSpPr>
              <a:cxnSpLocks/>
            </p:cNvCxnSpPr>
            <p:nvPr/>
          </p:nvCxnSpPr>
          <p:spPr>
            <a:xfrm>
              <a:off x="3173450" y="3730945"/>
              <a:ext cx="270347" cy="0"/>
            </a:xfrm>
            <a:prstGeom prst="line">
              <a:avLst/>
            </a:prstGeom>
            <a:ln w="3810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3" name="직선 연결선 62">
            <a:extLst>
              <a:ext uri="{FF2B5EF4-FFF2-40B4-BE49-F238E27FC236}">
                <a16:creationId xmlns:a16="http://schemas.microsoft.com/office/drawing/2014/main" id="{C34EE029-83FE-421C-DAA2-B15B73718CAD}"/>
              </a:ext>
            </a:extLst>
          </p:cNvPr>
          <p:cNvCxnSpPr>
            <a:cxnSpLocks/>
          </p:cNvCxnSpPr>
          <p:nvPr/>
        </p:nvCxnSpPr>
        <p:spPr>
          <a:xfrm flipH="1" flipV="1">
            <a:off x="6609997" y="5152742"/>
            <a:ext cx="7490" cy="775584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그림 71">
            <a:extLst>
              <a:ext uri="{FF2B5EF4-FFF2-40B4-BE49-F238E27FC236}">
                <a16:creationId xmlns:a16="http://schemas.microsoft.com/office/drawing/2014/main" id="{FE83BEDF-721D-74A6-88C7-A9A3A2D25254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4086" y="2995539"/>
            <a:ext cx="1437347" cy="1376369"/>
          </a:xfrm>
          <a:prstGeom prst="rect">
            <a:avLst/>
          </a:prstGeom>
        </p:spPr>
      </p:pic>
      <p:pic>
        <p:nvPicPr>
          <p:cNvPr id="76" name="그림 75">
            <a:extLst>
              <a:ext uri="{FF2B5EF4-FFF2-40B4-BE49-F238E27FC236}">
                <a16:creationId xmlns:a16="http://schemas.microsoft.com/office/drawing/2014/main" id="{0917B1FF-F263-CEFD-91CE-214526B7A8AC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484756" y="3276760"/>
            <a:ext cx="1440383" cy="858833"/>
          </a:xfrm>
          <a:prstGeom prst="rect">
            <a:avLst/>
          </a:prstGeom>
        </p:spPr>
      </p:pic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6D3351EB-99AB-AD07-1AF4-731B25E979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3008895"/>
              </p:ext>
            </p:extLst>
          </p:nvPr>
        </p:nvGraphicFramePr>
        <p:xfrm>
          <a:off x="298764" y="429041"/>
          <a:ext cx="244082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08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7. </a:t>
                      </a:r>
                      <a:r>
                        <a:rPr lang="en-US" altLang="ko-KR" b="1" dirty="0"/>
                        <a:t>STUDIO </a:t>
                      </a:r>
                      <a:r>
                        <a:rPr lang="ko-KR" altLang="en-US" b="1" dirty="0"/>
                        <a:t>기본구성</a:t>
                      </a:r>
                      <a:r>
                        <a:rPr lang="en-US" altLang="ko-KR" b="1" dirty="0"/>
                        <a:t> 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3201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6679599" y="608464"/>
            <a:ext cx="32239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+mn-ea"/>
              </a:rPr>
              <a:t> </a:t>
            </a:r>
            <a:r>
              <a:rPr lang="ko-KR" altLang="en-US" b="1" dirty="0" err="1">
                <a:latin typeface="+mn-ea"/>
              </a:rPr>
              <a:t>멀티충전함</a:t>
            </a:r>
            <a:r>
              <a:rPr lang="ko-KR" altLang="en-US" b="1" dirty="0">
                <a:latin typeface="+mn-ea"/>
              </a:rPr>
              <a:t> </a:t>
            </a:r>
            <a:r>
              <a:rPr lang="en-US" altLang="ko-KR" b="1" dirty="0">
                <a:latin typeface="+mn-ea"/>
              </a:rPr>
              <a:t>MCB30 </a:t>
            </a:r>
            <a:r>
              <a:rPr lang="ko-KR" altLang="en-US" b="1" dirty="0">
                <a:latin typeface="+mn-ea"/>
              </a:rPr>
              <a:t>의  장점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6719660" y="1250875"/>
            <a:ext cx="2863284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Point1. USB to C Type 30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대 동시충전 가능</a:t>
            </a:r>
            <a:endParaRPr lang="en-US" altLang="ko-KR" sz="105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6386818" y="1610911"/>
            <a:ext cx="357091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Point2. 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충분한 전력 공급으로 안전장치 탑재</a:t>
            </a:r>
            <a:endParaRPr lang="en-US" altLang="ko-KR" sz="105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6216242" y="1970947"/>
            <a:ext cx="272075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Point3. 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전력손실 최소화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5648586" y="2338216"/>
            <a:ext cx="3701495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Point4. 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심플한 디자인</a:t>
            </a:r>
            <a:endParaRPr lang="en-US" altLang="ko-KR" sz="105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5581475" y="2676624"/>
            <a:ext cx="4678261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Point5. 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개별 단자 탑재로 간편한 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A/S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5900255" y="3077449"/>
            <a:ext cx="558427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Point6. </a:t>
            </a:r>
            <a:r>
              <a:rPr lang="ko-KR" altLang="en-US" sz="105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분산되어있는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스마트 기기를 한데 모아 </a:t>
            </a:r>
            <a:r>
              <a:rPr lang="ko-KR" altLang="en-US" sz="105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분실염려</a:t>
            </a:r>
            <a:r>
              <a:rPr lang="ko-KR" altLang="en-US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사라짐</a:t>
            </a:r>
            <a:r>
              <a:rPr lang="en-US" altLang="ko-KR" sz="1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6434898"/>
              </p:ext>
            </p:extLst>
          </p:nvPr>
        </p:nvGraphicFramePr>
        <p:xfrm>
          <a:off x="248800" y="201327"/>
          <a:ext cx="257829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8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8.</a:t>
                      </a:r>
                      <a:r>
                        <a:rPr lang="ko-KR" altLang="en-US" dirty="0"/>
                        <a:t> </a:t>
                      </a:r>
                      <a:r>
                        <a:rPr lang="ko-KR" altLang="en-US" dirty="0" err="1"/>
                        <a:t>멀티충전함</a:t>
                      </a:r>
                      <a:r>
                        <a:rPr lang="ko-KR" altLang="en-US" dirty="0"/>
                        <a:t> </a:t>
                      </a:r>
                      <a:r>
                        <a:rPr lang="en-US" altLang="ko-KR" dirty="0"/>
                        <a:t>MCB30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412" y="1153857"/>
            <a:ext cx="4250478" cy="205055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799" y="3653594"/>
            <a:ext cx="4013564" cy="2734704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0930" y="4417029"/>
            <a:ext cx="1457325" cy="19812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3567" y="4412749"/>
            <a:ext cx="4343829" cy="2110445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7EA7E6C1-998C-2569-12C4-3663D614BF5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500" y="-14689"/>
            <a:ext cx="1167940" cy="42380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9" name="직사각형 8"/>
          <p:cNvSpPr/>
          <p:nvPr/>
        </p:nvSpPr>
        <p:spPr>
          <a:xfrm>
            <a:off x="4221950" y="2474140"/>
            <a:ext cx="4207346" cy="9548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sz="5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감사합니다</a:t>
            </a:r>
            <a:endParaRPr lang="en-US" altLang="ko-KR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875" y="2524125"/>
            <a:ext cx="6127865" cy="4333875"/>
          </a:xfrm>
          <a:prstGeom prst="rect">
            <a:avLst/>
          </a:prstGeom>
        </p:spPr>
      </p:pic>
      <p:grpSp>
        <p:nvGrpSpPr>
          <p:cNvPr id="22" name="그룹 21"/>
          <p:cNvGrpSpPr/>
          <p:nvPr/>
        </p:nvGrpSpPr>
        <p:grpSpPr>
          <a:xfrm>
            <a:off x="5003108" y="4553275"/>
            <a:ext cx="4670069" cy="1723549"/>
            <a:chOff x="4274502" y="4795014"/>
            <a:chExt cx="4670069" cy="1723549"/>
          </a:xfrm>
        </p:grpSpPr>
        <p:sp>
          <p:nvSpPr>
            <p:cNvPr id="20" name="직사각형 19"/>
            <p:cNvSpPr/>
            <p:nvPr/>
          </p:nvSpPr>
          <p:spPr>
            <a:xfrm>
              <a:off x="4274502" y="4795014"/>
              <a:ext cx="2262159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ko-KR" altLang="en-US" sz="2800" b="1" cap="none" spc="0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</a:rPr>
                <a:t>㈜넥소</a:t>
              </a:r>
              <a:endParaRPr lang="en-US" altLang="ko-KR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771697" y="5318234"/>
              <a:ext cx="4172874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>
                  <a:solidFill>
                    <a:schemeClr val="bg1"/>
                  </a:solidFill>
                </a:rPr>
                <a:t>인천시 서구 </a:t>
              </a:r>
              <a:r>
                <a:rPr lang="ko-KR" altLang="en-US" dirty="0" err="1">
                  <a:solidFill>
                    <a:schemeClr val="bg1"/>
                  </a:solidFill>
                </a:rPr>
                <a:t>검단로</a:t>
              </a:r>
              <a:r>
                <a:rPr lang="en-US" altLang="ko-KR" dirty="0">
                  <a:solidFill>
                    <a:schemeClr val="bg1"/>
                  </a:solidFill>
                </a:rPr>
                <a:t>529</a:t>
              </a:r>
              <a:r>
                <a:rPr lang="ko-KR" altLang="en-US" dirty="0" err="1">
                  <a:solidFill>
                    <a:schemeClr val="bg1"/>
                  </a:solidFill>
                </a:rPr>
                <a:t>번길</a:t>
              </a:r>
              <a:r>
                <a:rPr lang="ko-KR" altLang="en-US" dirty="0">
                  <a:solidFill>
                    <a:schemeClr val="bg1"/>
                  </a:solidFill>
                </a:rPr>
                <a:t> </a:t>
              </a:r>
              <a:r>
                <a:rPr lang="en-US" altLang="ko-KR" dirty="0">
                  <a:solidFill>
                    <a:schemeClr val="bg1"/>
                  </a:solidFill>
                </a:rPr>
                <a:t>21 1, 2</a:t>
              </a:r>
              <a:r>
                <a:rPr lang="ko-KR" altLang="en-US" dirty="0">
                  <a:solidFill>
                    <a:schemeClr val="bg1"/>
                  </a:solidFill>
                </a:rPr>
                <a:t>층</a:t>
              </a:r>
              <a:endParaRPr lang="en-US" altLang="ko-KR" dirty="0">
                <a:solidFill>
                  <a:schemeClr val="bg1"/>
                </a:solidFill>
              </a:endParaRPr>
            </a:p>
            <a:p>
              <a:r>
                <a:rPr lang="en-US" altLang="ko-KR" dirty="0">
                  <a:solidFill>
                    <a:schemeClr val="bg1"/>
                  </a:solidFill>
                </a:rPr>
                <a:t>Tel: 032)569-5771 H.P: 010-9981-5174</a:t>
              </a:r>
            </a:p>
            <a:p>
              <a:r>
                <a:rPr lang="en-US" altLang="ko-KR" dirty="0">
                  <a:solidFill>
                    <a:schemeClr val="bg1"/>
                  </a:solidFill>
                </a:rPr>
                <a:t>E-mail: nexokorea@gmail.com</a:t>
              </a:r>
            </a:p>
            <a:p>
              <a:r>
                <a:rPr lang="en-US" altLang="ko-KR" dirty="0">
                  <a:solidFill>
                    <a:schemeClr val="bg1"/>
                  </a:solidFill>
                </a:rPr>
                <a:t>Homepage: www.nexokorea.com</a:t>
              </a:r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882</Words>
  <Application>Microsoft Office PowerPoint</Application>
  <PresentationFormat>와이드스크린</PresentationFormat>
  <Paragraphs>185</Paragraphs>
  <Slides>11</Slides>
  <Notes>11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6" baseType="lpstr">
      <vt:lpstr>Adobe Fan Heiti Std B</vt:lpstr>
      <vt:lpstr>나눔고딕 ExtraBold</vt:lpstr>
      <vt:lpstr>맑은 고딕</vt:lpstr>
      <vt:lpstr>Arial</vt:lpstr>
      <vt:lpstr>Office 테마</vt:lpstr>
      <vt:lpstr>PowerPoint 프레젠테이션</vt:lpstr>
      <vt:lpstr>목 차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넥소 주식회사</cp:lastModifiedBy>
  <cp:revision>66</cp:revision>
  <cp:lastPrinted>2023-06-15T08:04:00Z</cp:lastPrinted>
  <dcterms:created xsi:type="dcterms:W3CDTF">2023-05-02T06:39:00Z</dcterms:created>
  <dcterms:modified xsi:type="dcterms:W3CDTF">2023-10-18T02:42:33Z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F73641D6CA86406390D20A78C9A467B0_12</vt:lpwstr>
  </property>
  <property fmtid="{D5CDD505-2E9C-101B-9397-08002B2CF9AE}" pid="3" name="KSOProductBuildVer">
    <vt:lpwstr>1033-12.2.0.13266</vt:lpwstr>
  </property>
</Properties>
</file>