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78" r:id="rId2"/>
    <p:sldId id="284" r:id="rId3"/>
    <p:sldId id="279" r:id="rId4"/>
    <p:sldId id="283" r:id="rId5"/>
    <p:sldId id="282" r:id="rId6"/>
    <p:sldId id="281" r:id="rId7"/>
    <p:sldId id="277" r:id="rId8"/>
    <p:sldId id="276" r:id="rId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7320"/>
    <a:srgbClr val="55A15C"/>
    <a:srgbClr val="FDC0BB"/>
    <a:srgbClr val="C20813"/>
    <a:srgbClr val="C20713"/>
    <a:srgbClr val="D9D9D9"/>
    <a:srgbClr val="F47320"/>
    <a:srgbClr val="C40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40C81C64-821F-433A-9371-4A3BCFC274A0}"/>
    <pc:docChg chg="modSld">
      <pc:chgData name="kyung Duk Ko" userId="9fc98e9f7b9a0c83" providerId="LiveId" clId="{40C81C64-821F-433A-9371-4A3BCFC274A0}" dt="2024-02-10T08:08:16.513" v="102" actId="1038"/>
      <pc:docMkLst>
        <pc:docMk/>
      </pc:docMkLst>
      <pc:sldChg chg="modSp mod">
        <pc:chgData name="kyung Duk Ko" userId="9fc98e9f7b9a0c83" providerId="LiveId" clId="{40C81C64-821F-433A-9371-4A3BCFC274A0}" dt="2024-02-10T08:08:16.513" v="102" actId="1038"/>
        <pc:sldMkLst>
          <pc:docMk/>
          <pc:sldMk cId="3524151515" sldId="283"/>
        </pc:sldMkLst>
        <pc:spChg chg="mod">
          <ac:chgData name="kyung Duk Ko" userId="9fc98e9f7b9a0c83" providerId="LiveId" clId="{40C81C64-821F-433A-9371-4A3BCFC274A0}" dt="2024-02-10T08:08:16.513" v="102" actId="1038"/>
          <ac:spMkLst>
            <pc:docMk/>
            <pc:sldMk cId="3524151515" sldId="283"/>
            <ac:spMk id="2" creationId="{A2103CD3-7B75-456D-956B-46FFB81C136E}"/>
          </ac:spMkLst>
        </pc:spChg>
        <pc:spChg chg="mod">
          <ac:chgData name="kyung Duk Ko" userId="9fc98e9f7b9a0c83" providerId="LiveId" clId="{40C81C64-821F-433A-9371-4A3BCFC274A0}" dt="2024-02-10T08:07:30.375" v="12" actId="1038"/>
          <ac:spMkLst>
            <pc:docMk/>
            <pc:sldMk cId="3524151515" sldId="283"/>
            <ac:spMk id="13" creationId="{ED21608A-3ECA-B61D-53F1-9B0142EF59E9}"/>
          </ac:spMkLst>
        </pc:spChg>
        <pc:spChg chg="mod">
          <ac:chgData name="kyung Duk Ko" userId="9fc98e9f7b9a0c83" providerId="LiveId" clId="{40C81C64-821F-433A-9371-4A3BCFC274A0}" dt="2024-02-10T08:07:35.685" v="24" actId="1038"/>
          <ac:spMkLst>
            <pc:docMk/>
            <pc:sldMk cId="3524151515" sldId="283"/>
            <ac:spMk id="15" creationId="{1E4FA342-D49A-84A1-50C3-22C4132FA34A}"/>
          </ac:spMkLst>
        </pc:spChg>
        <pc:spChg chg="mod">
          <ac:chgData name="kyung Duk Ko" userId="9fc98e9f7b9a0c83" providerId="LiveId" clId="{40C81C64-821F-433A-9371-4A3BCFC274A0}" dt="2024-02-10T08:07:43.891" v="34" actId="1038"/>
          <ac:spMkLst>
            <pc:docMk/>
            <pc:sldMk cId="3524151515" sldId="283"/>
            <ac:spMk id="16" creationId="{6DB3197F-9DBC-FED1-88DC-06E497102027}"/>
          </ac:spMkLst>
        </pc:spChg>
        <pc:spChg chg="mod">
          <ac:chgData name="kyung Duk Ko" userId="9fc98e9f7b9a0c83" providerId="LiveId" clId="{40C81C64-821F-433A-9371-4A3BCFC274A0}" dt="2024-02-10T08:07:40.272" v="31" actId="1038"/>
          <ac:spMkLst>
            <pc:docMk/>
            <pc:sldMk cId="3524151515" sldId="283"/>
            <ac:spMk id="18" creationId="{87FB5CBA-EC91-D416-404A-3615507E4B9D}"/>
          </ac:spMkLst>
        </pc:spChg>
        <pc:spChg chg="mod">
          <ac:chgData name="kyung Duk Ko" userId="9fc98e9f7b9a0c83" providerId="LiveId" clId="{40C81C64-821F-433A-9371-4A3BCFC274A0}" dt="2024-02-10T08:07:56.640" v="61" actId="1038"/>
          <ac:spMkLst>
            <pc:docMk/>
            <pc:sldMk cId="3524151515" sldId="283"/>
            <ac:spMk id="19" creationId="{BBD816E4-F68D-8D5C-D739-718F0319CE4E}"/>
          </ac:spMkLst>
        </pc:spChg>
        <pc:spChg chg="mod">
          <ac:chgData name="kyung Duk Ko" userId="9fc98e9f7b9a0c83" providerId="LiveId" clId="{40C81C64-821F-433A-9371-4A3BCFC274A0}" dt="2024-02-10T08:07:48.992" v="37" actId="1038"/>
          <ac:spMkLst>
            <pc:docMk/>
            <pc:sldMk cId="3524151515" sldId="283"/>
            <ac:spMk id="21" creationId="{F7389CAD-3E9C-6C35-52FC-58913350CC7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B3C95A-12DC-4ADE-82FE-9B83C6EE1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C9143A6-5353-410A-85D8-7968ABA85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13EDE0-94DD-4D2B-89AF-4CC3B3FA08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2E576B-8A5F-4306-8D14-FDA6B76C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BD77F6-2B81-4E4A-B92A-9EA9E136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01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ECE3E5-7F99-47A7-947D-7737864A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03779E-1341-4460-95EF-1679E5D47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B927E8-8D47-4E6C-B741-7E2B1719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DCA116-A936-4F53-9C7B-04F24385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720AC2-BD81-43AF-BC5C-71307F567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12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DDE529-FD08-4C9F-A73B-1AFD98081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1492CE0-EA5E-4E88-AC8D-C6BD1CC70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8E8070-F214-4D83-8583-F893908E7A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B056CA-0C1D-4594-9012-07956EB6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96459B0-418B-4376-8409-70D67A98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28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EB8CE3-178C-4FEB-91D2-11E7331D0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B324CA-EBEA-444A-B40C-4FEAF3311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4CAA066-D7A1-4EF3-94FD-D6493179F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8DF964-F855-4714-86D9-30401099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5C641F6-353F-4AB4-BB0E-88B10FBAD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A6A2AD-BEFD-4A0B-A149-1FC5C19C5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735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359757-7A6D-4B37-985E-C41A67C7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EEE771D-9EDE-43BA-B91C-B32BC9DF1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DADFECD-310A-4D89-9FEC-40D9EC7B1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9A9AE3-9522-4FFC-8BB7-2ABC6568C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65BEEAB-97E1-48E0-B119-C94A1F26EB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ABF36E1-5A50-4C4A-A160-C8AB8E9E51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64080D1-5CF2-436A-A292-F982A34B2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2EB07D7-40F3-4F2D-BEC1-52A5073E0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57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1173AB-D0BD-4678-9409-7CF92B42B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B843265-F8A7-4269-A9AE-57BBBFF36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2958AC7-A9F3-4E53-8255-74B392B2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6A0F72B-743C-7E46-7E1F-DCA3F511AE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178" y="5767891"/>
            <a:ext cx="1067699" cy="102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4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8C309A1-4CAA-4AE3-AE6E-2B8B88C06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D8CCBE4-2A6F-4E83-8C07-4463CF435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C61A53D-E267-49A9-A591-ABAAE551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194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2474DD-56E7-4EA4-B73B-51FCAE125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D7D266-9D91-4A1D-BDC9-B026B120E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8255CE-2B6B-486E-8962-3F8813CC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F08D7A9-38D6-475E-A545-47BF9370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6800AD7-E0B3-4441-A3AB-83100525F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7C86308-7134-4B9F-85FB-3AD249AB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72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792E53-DE8E-4B7F-8F58-07B77A6D1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3DF8E44-BADB-44F9-A75D-460B25A403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3687D43-AE5A-4FF5-8C2C-A87A92401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7BE64C1-C071-4846-ADF7-CF790ED158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7074C20-4342-42BA-82BB-72F9D56A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5C3B7A-B0E6-4FEE-BC36-53EBC7683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218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4E66EF-F461-4D79-9E54-CBADA29A0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C14159F-D328-4369-8EE2-4465FA757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53518C-8148-499E-A724-E85603FF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BF6320-9BC6-449D-9ACE-9DE61EDCC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3D1E5F-B3C6-4538-92D0-445DBAF5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75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0BCB493-82EC-4AA2-9BC8-3C4B8A1D01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70EBFC7-3C94-4E59-B848-DAA96727A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C83359-4447-4BDE-85D7-968B3136E4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79A183-C615-40CD-9351-44A339FE47CF}" type="datetimeFigureOut">
              <a:rPr lang="ko-KR" altLang="en-US" smtClean="0"/>
              <a:t>2024-02-10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67DEE5-9C33-4B3A-9114-6AC832B88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32F2A8-A2B1-4FB9-963F-D01704A6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04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AC15058-EDC0-449C-A8D3-F29363260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9CC1F6-8D32-47BB-9534-8E3921DB7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70766B-304D-4A24-A824-87B86EEE6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71B000-792E-4492-96AF-91F00600A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9311047-52EF-76A3-64C4-D01C6ECF496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4390" y="5795981"/>
            <a:ext cx="751156" cy="72130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C661B23-8370-6AD0-0C11-E44287D3DA9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298" y="5639466"/>
            <a:ext cx="2249312" cy="86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9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.png"/><Relationship Id="rId7" Type="http://schemas.openxmlformats.org/officeDocument/2006/relationships/image" Target="../media/image2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3.wmf"/><Relationship Id="rId5" Type="http://schemas.openxmlformats.org/officeDocument/2006/relationships/image" Target="../media/image19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8.png"/><Relationship Id="rId9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5.jpeg"/><Relationship Id="rId7" Type="http://schemas.openxmlformats.org/officeDocument/2006/relationships/image" Target="../media/image27.png"/><Relationship Id="rId12" Type="http://schemas.openxmlformats.org/officeDocument/2006/relationships/image" Target="../media/image3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0" Type="http://schemas.openxmlformats.org/officeDocument/2006/relationships/image" Target="../media/image30.svg"/><Relationship Id="rId4" Type="http://schemas.openxmlformats.org/officeDocument/2006/relationships/image" Target="../media/image26.jpe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ABDC27F7-34CE-423F-9DB8-E2D3D5C030D9}"/>
              </a:ext>
            </a:extLst>
          </p:cNvPr>
          <p:cNvCxnSpPr>
            <a:cxnSpLocks/>
          </p:cNvCxnSpPr>
          <p:nvPr/>
        </p:nvCxnSpPr>
        <p:spPr>
          <a:xfrm>
            <a:off x="2813454" y="1061047"/>
            <a:ext cx="5899857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5BB3C82-05E8-4E04-AFB0-3B596FCE5F80}"/>
              </a:ext>
            </a:extLst>
          </p:cNvPr>
          <p:cNvSpPr txBox="1"/>
          <p:nvPr/>
        </p:nvSpPr>
        <p:spPr>
          <a:xfrm>
            <a:off x="2737953" y="675697"/>
            <a:ext cx="6046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accent1">
                    <a:lumMod val="75000"/>
                  </a:schemeClr>
                </a:solidFill>
              </a:rPr>
              <a:t>2024</a:t>
            </a: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</a:rPr>
              <a:t>년 갑진년 청룡의 해 새해 복 많이 받으세요</a:t>
            </a:r>
            <a:r>
              <a:rPr lang="en-US" altLang="ko-KR" b="1" dirty="0">
                <a:solidFill>
                  <a:schemeClr val="accent1">
                    <a:lumMod val="75000"/>
                  </a:schemeClr>
                </a:solidFill>
              </a:rPr>
              <a:t>!!!</a:t>
            </a:r>
            <a:endParaRPr lang="ko-KR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46AC7AF8-8DA8-C895-45AA-8DEAF47C6590}"/>
              </a:ext>
            </a:extLst>
          </p:cNvPr>
          <p:cNvCxnSpPr>
            <a:cxnSpLocks/>
          </p:cNvCxnSpPr>
          <p:nvPr/>
        </p:nvCxnSpPr>
        <p:spPr>
          <a:xfrm>
            <a:off x="2905410" y="3942938"/>
            <a:ext cx="5878968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D486A78F-AE10-00C5-2921-CCE964B10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603" y="1333563"/>
            <a:ext cx="2433558" cy="233686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CDEEFB5-7B1E-50D6-E307-BCD5D24D7495}"/>
              </a:ext>
            </a:extLst>
          </p:cNvPr>
          <p:cNvSpPr/>
          <p:nvPr/>
        </p:nvSpPr>
        <p:spPr>
          <a:xfrm>
            <a:off x="1986158" y="4215454"/>
            <a:ext cx="78502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(</a:t>
            </a:r>
            <a:r>
              <a:rPr lang="ko-KR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사</a:t>
            </a:r>
            <a:r>
              <a:rPr lang="en-US" altLang="ko-K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)</a:t>
            </a:r>
            <a:r>
              <a:rPr lang="ko-KR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노원구 학원연합회를</a:t>
            </a:r>
            <a:endParaRPr lang="en-US" altLang="ko-K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ko-KR" alt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위한 전자칠판 구축 제안</a:t>
            </a:r>
            <a:endParaRPr lang="en-US" altLang="ko-K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6075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DADFE8-A83C-083B-0283-187FE6C1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643"/>
            <a:ext cx="10515600" cy="1877438"/>
          </a:xfrm>
        </p:spPr>
        <p:txBody>
          <a:bodyPr>
            <a:noAutofit/>
          </a:bodyPr>
          <a:lstStyle/>
          <a:p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학원 고객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(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원장님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)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을 위한 </a:t>
            </a:r>
            <a:br>
              <a:rPr lang="en-US" altLang="ko-KR" sz="40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</a:br>
            <a:r>
              <a:rPr lang="en-US" altLang="ko-KR" sz="40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IT </a:t>
            </a:r>
            <a:r>
              <a:rPr lang="ko-KR" altLang="en-US" sz="40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제품 </a:t>
            </a:r>
            <a:r>
              <a:rPr lang="en-US" altLang="ko-KR" sz="40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Total Solution &amp; Service Provider</a:t>
            </a:r>
            <a:br>
              <a:rPr lang="en-US" altLang="ko-KR" sz="40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</a:br>
            <a:r>
              <a:rPr lang="ko-KR" altLang="en-US" sz="40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  <a:sym typeface="Malgun Gothic" panose="020B0503020000020004" pitchFamily="50" charset="-127"/>
              </a:rPr>
              <a:t>㈜넥소</a:t>
            </a:r>
            <a:endParaRPr lang="ko-KR" altLang="en-US" sz="400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B454E69-4C8E-EF04-C1A9-17B36E278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030" y="1145865"/>
            <a:ext cx="3589506" cy="444349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B968264-2644-0AA5-9936-95823D98B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984" y="1439141"/>
            <a:ext cx="4390108" cy="420521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55F9BE-F574-F850-08E8-8655BE0C9093}"/>
              </a:ext>
            </a:extLst>
          </p:cNvPr>
          <p:cNvSpPr txBox="1"/>
          <p:nvPr/>
        </p:nvSpPr>
        <p:spPr>
          <a:xfrm>
            <a:off x="2274710" y="5612853"/>
            <a:ext cx="8066632" cy="1127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NEXO(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넥소</a:t>
            </a:r>
            <a:r>
              <a:rPr lang="en-US" altLang="ko-KR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</a:t>
            </a:r>
            <a:r>
              <a:rPr lang="ko-KR" altLang="en-US" sz="2400" b="1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관계</a:t>
            </a:r>
            <a:r>
              <a:rPr lang="en-US" altLang="ko-KR" sz="2400" b="1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</a:t>
            </a:r>
            <a:r>
              <a:rPr lang="ko-KR" altLang="en-US" sz="2400" b="1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유대</a:t>
            </a:r>
            <a:r>
              <a:rPr lang="en-US" altLang="ko-KR" sz="2400" b="1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</a:t>
            </a:r>
            <a:r>
              <a:rPr lang="ko-KR" altLang="en-US" sz="2400" b="1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연계 라는 의미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입니다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㈜넥소는 </a:t>
            </a:r>
            <a:r>
              <a:rPr lang="ko-KR" altLang="en-US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원장님 들과의 관계</a:t>
            </a:r>
            <a:r>
              <a:rPr lang="en-US" altLang="ko-KR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</a:t>
            </a:r>
            <a:r>
              <a:rPr lang="ko-KR" altLang="en-US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유대</a:t>
            </a:r>
            <a:r>
              <a:rPr lang="en-US" altLang="ko-KR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</a:t>
            </a:r>
            <a:r>
              <a:rPr lang="ko-KR" altLang="en-US" u="sng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연계를 위해 </a:t>
            </a:r>
            <a:r>
              <a:rPr lang="ko-KR" altLang="en-US" sz="2400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최선을 다하겠습니다</a:t>
            </a:r>
            <a:r>
              <a:rPr lang="en-US" altLang="ko-KR" sz="2400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sz="2400" b="1" dirty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396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EE8523DF-BC62-95DA-D821-2FF19FDE2E67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4AEEB76-DE14-1D16-C00B-2FE221FCEBAC}"/>
                </a:ext>
              </a:extLst>
            </p:cNvPr>
            <p:cNvGrpSpPr/>
            <p:nvPr/>
          </p:nvGrpSpPr>
          <p:grpSpPr>
            <a:xfrm>
              <a:off x="10428195" y="-25145"/>
              <a:ext cx="1700938" cy="353708"/>
              <a:chOff x="9476485" y="290611"/>
              <a:chExt cx="1801115" cy="400110"/>
            </a:xfrm>
          </p:grpSpPr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DACB8F38-B584-41C7-8216-B15118B846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6485" y="392302"/>
                <a:ext cx="1017169" cy="262308"/>
              </a:xfrm>
              <a:prstGeom prst="rect">
                <a:avLst/>
              </a:prstGeom>
            </p:spPr>
          </p:pic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0BC8B363-ED64-419F-8F0C-2E76160879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AB08D3C-7E7B-49D9-964A-96F38502A1A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6A6933D9-EC9A-4132-884F-0EB616B9375D}"/>
              </a:ext>
            </a:extLst>
          </p:cNvPr>
          <p:cNvCxnSpPr>
            <a:cxnSpLocks/>
          </p:cNvCxnSpPr>
          <p:nvPr/>
        </p:nvCxnSpPr>
        <p:spPr>
          <a:xfrm>
            <a:off x="0" y="6616633"/>
            <a:ext cx="12192000" cy="0"/>
          </a:xfrm>
          <a:prstGeom prst="line">
            <a:avLst/>
          </a:prstGeom>
          <a:ln w="28575">
            <a:solidFill>
              <a:srgbClr val="C20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0A87D6D-C09F-4F6D-B6D0-7D96266FE261}"/>
              </a:ext>
            </a:extLst>
          </p:cNvPr>
          <p:cNvSpPr/>
          <p:nvPr/>
        </p:nvSpPr>
        <p:spPr>
          <a:xfrm>
            <a:off x="0" y="386257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D53431-7C11-47AC-A7A0-791C80FD6108}"/>
              </a:ext>
            </a:extLst>
          </p:cNvPr>
          <p:cNvSpPr txBox="1"/>
          <p:nvPr/>
        </p:nvSpPr>
        <p:spPr>
          <a:xfrm>
            <a:off x="914400" y="420632"/>
            <a:ext cx="3258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CVTe </a:t>
            </a:r>
            <a:r>
              <a:rPr lang="ko-KR" altLang="en-US" sz="2000" b="1" dirty="0">
                <a:latin typeface="+mn-ea"/>
              </a:rPr>
              <a:t>전자칠판 설치사례</a:t>
            </a:r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0969D180-F081-49E0-94F8-610ED261B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611" y="2812040"/>
            <a:ext cx="3084256" cy="2123037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D10D03F3-272E-4401-A559-5DD3F8D630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1"/>
          <a:stretch/>
        </p:blipFill>
        <p:spPr>
          <a:xfrm>
            <a:off x="7401963" y="2730395"/>
            <a:ext cx="1549553" cy="2352962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AECDDD69-F152-4A10-BD5A-D115A0037C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523" y="5083358"/>
            <a:ext cx="3200736" cy="839910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B75CEAE8-0EF8-49B0-81C0-1049C3EEB6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873" y="983976"/>
            <a:ext cx="3673240" cy="1585231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79DEF7DC-0276-4F5E-937F-97EFDFCD9E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7" y="2511994"/>
            <a:ext cx="5047722" cy="1920597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1425E970-7AC9-4C2E-9381-1E608F375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79" y="1018378"/>
            <a:ext cx="4641126" cy="1229363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EFE8B41E-DAAA-485E-83CC-59FC891A23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10" y="1230713"/>
            <a:ext cx="5289559" cy="1813191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91AB5EB7-6ECA-4513-88F5-973F079657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75" y="4210806"/>
            <a:ext cx="4739611" cy="1545401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9738D1FF-1789-47EA-A38C-81CB0B5B8C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604" y="5252905"/>
            <a:ext cx="2464967" cy="1188277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99CC7A3C-30E7-4AB4-8D7F-CC2B5B644C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32" y="5209532"/>
            <a:ext cx="2650804" cy="12316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452172E-F747-4AE4-AA19-95BEEBE62C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1024" y="1848012"/>
            <a:ext cx="6667418" cy="1659885"/>
          </a:xfrm>
          <a:prstGeom prst="rect">
            <a:avLst/>
          </a:prstGeom>
        </p:spPr>
      </p:pic>
      <p:grpSp>
        <p:nvGrpSpPr>
          <p:cNvPr id="61" name="그룹 60">
            <a:extLst>
              <a:ext uri="{FF2B5EF4-FFF2-40B4-BE49-F238E27FC236}">
                <a16:creationId xmlns:a16="http://schemas.microsoft.com/office/drawing/2014/main" id="{56D039AB-928C-44F6-AEA5-9A17BACCB0F7}"/>
              </a:ext>
            </a:extLst>
          </p:cNvPr>
          <p:cNvGrpSpPr/>
          <p:nvPr/>
        </p:nvGrpSpPr>
        <p:grpSpPr>
          <a:xfrm rot="19683630">
            <a:off x="4193494" y="2016176"/>
            <a:ext cx="6416938" cy="1585231"/>
            <a:chOff x="3001608" y="2142393"/>
            <a:chExt cx="5178241" cy="1585231"/>
          </a:xfrm>
        </p:grpSpPr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FF10032-56A3-4A6E-9959-E4D7ACB22EAB}"/>
                </a:ext>
              </a:extLst>
            </p:cNvPr>
            <p:cNvSpPr/>
            <p:nvPr/>
          </p:nvSpPr>
          <p:spPr>
            <a:xfrm>
              <a:off x="3001608" y="2142393"/>
              <a:ext cx="4552282" cy="1585231"/>
            </a:xfrm>
            <a:prstGeom prst="rect">
              <a:avLst/>
            </a:prstGeom>
            <a:noFill/>
            <a:ln w="165100">
              <a:solidFill>
                <a:srgbClr val="C207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A5B096F-DD89-4527-8A8F-0E718AA54E3C}"/>
                </a:ext>
              </a:extLst>
            </p:cNvPr>
            <p:cNvSpPr txBox="1"/>
            <p:nvPr/>
          </p:nvSpPr>
          <p:spPr>
            <a:xfrm>
              <a:off x="3121329" y="2435724"/>
              <a:ext cx="48761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C20713"/>
                  </a:solidFill>
                </a:rPr>
                <a:t>국내 관공서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기업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대학교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학원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초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/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중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/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고등학교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C74400-B436-43E8-929F-5D7E39B9F37B}"/>
                </a:ext>
              </a:extLst>
            </p:cNvPr>
            <p:cNvSpPr txBox="1"/>
            <p:nvPr/>
          </p:nvSpPr>
          <p:spPr>
            <a:xfrm>
              <a:off x="3538723" y="2851204"/>
              <a:ext cx="46411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C00000"/>
                  </a:solidFill>
                </a:rPr>
                <a:t>총 </a:t>
              </a:r>
              <a:r>
                <a:rPr lang="en-US" altLang="ko-KR" sz="2800" b="1" dirty="0">
                  <a:solidFill>
                    <a:srgbClr val="C00000"/>
                  </a:solidFill>
                </a:rPr>
                <a:t>12,000 </a:t>
              </a:r>
              <a:r>
                <a:rPr lang="ko-KR" altLang="en-US" sz="2800" b="1" dirty="0">
                  <a:solidFill>
                    <a:srgbClr val="C00000"/>
                  </a:solidFill>
                </a:rPr>
                <a:t>여대 설치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3935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C6C5416-4582-DC1E-21FF-9F0456118AA5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74EF35D-F037-FB0A-AD4C-68D08C7D09A9}"/>
                </a:ext>
              </a:extLst>
            </p:cNvPr>
            <p:cNvGrpSpPr/>
            <p:nvPr/>
          </p:nvGrpSpPr>
          <p:grpSpPr>
            <a:xfrm>
              <a:off x="10428195" y="-25145"/>
              <a:ext cx="1700938" cy="353708"/>
              <a:chOff x="9476485" y="290611"/>
              <a:chExt cx="1801115" cy="400110"/>
            </a:xfrm>
          </p:grpSpPr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EDA3DDE3-6F80-B30C-0B32-B6417A809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6485" y="392302"/>
                <a:ext cx="1017169" cy="262308"/>
              </a:xfrm>
              <a:prstGeom prst="rect">
                <a:avLst/>
              </a:prstGeom>
            </p:spPr>
          </p:pic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5371CC8B-240C-56ED-FBFA-8901E2D15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1369768-91C8-EFF7-889A-029EE10D6D5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B154A2-3D1C-60EE-CA48-DE59DFAC17C8}"/>
              </a:ext>
            </a:extLst>
          </p:cNvPr>
          <p:cNvSpPr/>
          <p:nvPr/>
        </p:nvSpPr>
        <p:spPr>
          <a:xfrm>
            <a:off x="0" y="386257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C978D-594E-18EE-41DE-B109F4A7D921}"/>
              </a:ext>
            </a:extLst>
          </p:cNvPr>
          <p:cNvSpPr txBox="1"/>
          <p:nvPr/>
        </p:nvSpPr>
        <p:spPr>
          <a:xfrm>
            <a:off x="1025765" y="381797"/>
            <a:ext cx="4689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err="1">
                <a:solidFill>
                  <a:srgbClr val="FF0000"/>
                </a:solidFill>
                <a:latin typeface="+mn-ea"/>
              </a:rPr>
              <a:t>CVTe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전자칠판의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latin typeface="+mn-ea"/>
              </a:rPr>
              <a:t>BEST POINT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D21608A-3ECA-B61D-53F1-9B0142EF59E9}"/>
              </a:ext>
            </a:extLst>
          </p:cNvPr>
          <p:cNvSpPr/>
          <p:nvPr/>
        </p:nvSpPr>
        <p:spPr>
          <a:xfrm>
            <a:off x="1241804" y="1112962"/>
            <a:ext cx="392928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Point1.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안드로이드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11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→ </a:t>
            </a:r>
            <a:r>
              <a:rPr lang="en-US" altLang="ko-KR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13 Upgrade</a:t>
            </a:r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가능</a:t>
            </a:r>
            <a:endParaRPr lang="en-US" altLang="ko-KR" sz="1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7F43D68-794F-8E3A-A3DB-78AE10E121EF}"/>
              </a:ext>
            </a:extLst>
          </p:cNvPr>
          <p:cNvSpPr/>
          <p:nvPr/>
        </p:nvSpPr>
        <p:spPr>
          <a:xfrm>
            <a:off x="1233963" y="1631986"/>
            <a:ext cx="768511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Point2.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안드로이드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OS(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전자칠판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와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Windows OS(PC)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를 각각 또는 동시에 사용 가능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E4FA342-D49A-84A1-50C3-22C4132FA34A}"/>
              </a:ext>
            </a:extLst>
          </p:cNvPr>
          <p:cNvSpPr/>
          <p:nvPr/>
        </p:nvSpPr>
        <p:spPr>
          <a:xfrm>
            <a:off x="1230474" y="2120294"/>
            <a:ext cx="358303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Point3. PIP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기능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40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포인트 터치 지원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DB3197F-9DBC-FED1-88DC-06E497102027}"/>
              </a:ext>
            </a:extLst>
          </p:cNvPr>
          <p:cNvSpPr/>
          <p:nvPr/>
        </p:nvSpPr>
        <p:spPr>
          <a:xfrm>
            <a:off x="1204124" y="3103725"/>
            <a:ext cx="546175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Point5. 20W X 2EA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스피커가 탑재되어 학습 몰입도 상승 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7FB5CBA-EC91-D416-404A-3615507E4B9D}"/>
              </a:ext>
            </a:extLst>
          </p:cNvPr>
          <p:cNvSpPr/>
          <p:nvPr/>
        </p:nvSpPr>
        <p:spPr>
          <a:xfrm>
            <a:off x="1227808" y="2584406"/>
            <a:ext cx="549220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Point4.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Zero Gap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적용으로 정확하고 선명한 터치 화면 구현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BD816E4-F68D-8D5C-D739-718F0319CE4E}"/>
              </a:ext>
            </a:extLst>
          </p:cNvPr>
          <p:cNvSpPr/>
          <p:nvPr/>
        </p:nvSpPr>
        <p:spPr>
          <a:xfrm>
            <a:off x="1259237" y="4575169"/>
            <a:ext cx="7888236" cy="15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Point8. </a:t>
            </a:r>
            <a:r>
              <a:rPr lang="en-US" altLang="ko-KR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DMS(</a:t>
            </a:r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원격관리시스템</a:t>
            </a:r>
            <a:r>
              <a:rPr lang="en-US" altLang="ko-KR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 </a:t>
            </a:r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도입</a:t>
            </a:r>
            <a:endParaRPr lang="en-US" altLang="ko-KR" sz="1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-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원격제어로 파일 관리 및 프로그램 추가 삭제 가능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 (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여러대의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전자칠판 및 광고용 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사이니지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원격 제어 가능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- 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실시간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A/S)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0B3608A-3482-994A-3BEC-B7CF3FB48337}"/>
              </a:ext>
            </a:extLst>
          </p:cNvPr>
          <p:cNvSpPr/>
          <p:nvPr/>
        </p:nvSpPr>
        <p:spPr>
          <a:xfrm>
            <a:off x="1221139" y="3629685"/>
            <a:ext cx="646843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Point6. AP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모듈 탑재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(2.4~5G </a:t>
            </a:r>
            <a:r>
              <a:rPr lang="en-US" altLang="ko-KR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Wifi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지원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로 빠르고 안정적인 무선 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미러링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7389CAD-3E9C-6C35-52FC-58913350CC70}"/>
              </a:ext>
            </a:extLst>
          </p:cNvPr>
          <p:cNvSpPr/>
          <p:nvPr/>
        </p:nvSpPr>
        <p:spPr>
          <a:xfrm>
            <a:off x="1227079" y="4133521"/>
            <a:ext cx="708078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Point7. 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파워풀한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윈도우용 프로그램 제공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화면녹화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미러링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판서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수학최적화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2103CD3-7B75-456D-956B-46FFB81C136E}"/>
              </a:ext>
            </a:extLst>
          </p:cNvPr>
          <p:cNvSpPr/>
          <p:nvPr/>
        </p:nvSpPr>
        <p:spPr>
          <a:xfrm>
            <a:off x="1303511" y="6053310"/>
            <a:ext cx="82330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Point9.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칠판전체와 펜 항균처리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(SGS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공식 인증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바이러스로 부터 학생과 선생님 보호</a:t>
            </a:r>
            <a:endParaRPr lang="en-US" altLang="ko-KR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415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5A0D922-FA45-43AD-81D3-03E0B851345E}"/>
              </a:ext>
            </a:extLst>
          </p:cNvPr>
          <p:cNvSpPr/>
          <p:nvPr/>
        </p:nvSpPr>
        <p:spPr>
          <a:xfrm>
            <a:off x="2789245" y="6005561"/>
            <a:ext cx="6476301" cy="5342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323BCBD-18AB-DB1A-9130-B454EE11FB17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6CFDECF-AF79-BC82-ADAE-6854C86BFE59}"/>
                </a:ext>
              </a:extLst>
            </p:cNvPr>
            <p:cNvGrpSpPr/>
            <p:nvPr/>
          </p:nvGrpSpPr>
          <p:grpSpPr>
            <a:xfrm>
              <a:off x="10428195" y="-25145"/>
              <a:ext cx="1700938" cy="353708"/>
              <a:chOff x="9476485" y="290611"/>
              <a:chExt cx="1801115" cy="400110"/>
            </a:xfrm>
          </p:grpSpPr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A88A0A14-456C-6139-0E32-0B0D0EBFE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6485" y="392302"/>
                <a:ext cx="1017169" cy="262308"/>
              </a:xfrm>
              <a:prstGeom prst="rect">
                <a:avLst/>
              </a:prstGeom>
            </p:spPr>
          </p:pic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5EBCC030-2CC7-2803-2391-B5649684D6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20B8FEA2-3AE2-3BCA-7ED9-4F65BB777AE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C8FDEC9-2B56-BF77-4962-B34BE6D36C9E}"/>
              </a:ext>
            </a:extLst>
          </p:cNvPr>
          <p:cNvSpPr/>
          <p:nvPr/>
        </p:nvSpPr>
        <p:spPr>
          <a:xfrm>
            <a:off x="0" y="386257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CF01F-9F98-182F-3163-D5496B5CD685}"/>
              </a:ext>
            </a:extLst>
          </p:cNvPr>
          <p:cNvSpPr txBox="1"/>
          <p:nvPr/>
        </p:nvSpPr>
        <p:spPr>
          <a:xfrm>
            <a:off x="959664" y="420632"/>
            <a:ext cx="4689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DMS(Device Management System)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A6FFF41-5CF2-2EB9-B296-2E991074C18B}"/>
              </a:ext>
            </a:extLst>
          </p:cNvPr>
          <p:cNvSpPr/>
          <p:nvPr/>
        </p:nvSpPr>
        <p:spPr>
          <a:xfrm>
            <a:off x="1540648" y="2389771"/>
            <a:ext cx="7134132" cy="3148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Point1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여러 대의 전자칠판 과 사이니지 원격 가능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Point2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프로그램의 추가 및 삭제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밝기조절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전원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OFF, </a:t>
            </a: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화면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LOCK,</a:t>
            </a:r>
            <a:r>
              <a:rPr lang="en-US" altLang="ko-KR" sz="17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7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원격 판서 및 교육 가능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Point3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지역 상관없이 실시간 원격으로 전자칠판 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펌웨어 업데이트 가능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*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전자칠판을 활용한 공지사항 전달 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*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53EC95B-FD25-F337-877D-57205C6D0187}"/>
              </a:ext>
            </a:extLst>
          </p:cNvPr>
          <p:cNvSpPr/>
          <p:nvPr/>
        </p:nvSpPr>
        <p:spPr>
          <a:xfrm>
            <a:off x="457200" y="6029973"/>
            <a:ext cx="1116946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400" b="1" dirty="0">
                <a:ea typeface="Adobe 고딕 Std B" panose="020B0800000000000000" pitchFamily="34" charset="-127"/>
              </a:rPr>
              <a:t>신속한 </a:t>
            </a:r>
            <a:r>
              <a:rPr lang="en-US" altLang="ko-KR" sz="2400" b="1" dirty="0">
                <a:ea typeface="Adobe 고딕 Std B" panose="020B0800000000000000" pitchFamily="34" charset="-127"/>
              </a:rPr>
              <a:t>A/S </a:t>
            </a:r>
            <a:r>
              <a:rPr lang="ko-KR" altLang="en-US" sz="2400" b="1" dirty="0">
                <a:ea typeface="Adobe 고딕 Std B" panose="020B0800000000000000" pitchFamily="34" charset="-127"/>
              </a:rPr>
              <a:t>및 업그레이드 지원을 위한 시스템 </a:t>
            </a:r>
            <a:endParaRPr lang="en-US" altLang="ko-KR" sz="2400" b="1" dirty="0">
              <a:ea typeface="Adobe 고딕 Std B" panose="020B0800000000000000" pitchFamily="34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32BB1AAF-A154-ED98-8A4E-0DA7DBE7B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778" y="1290601"/>
            <a:ext cx="1634811" cy="113273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CAA3C42-37BB-88C3-B787-5CAB5D3E3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0536" y="1298559"/>
            <a:ext cx="1714500" cy="10668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2E48245-664A-401A-38C9-47E0873C5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0698" y="1290601"/>
            <a:ext cx="1714500" cy="1066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0C44D36-AA50-DBA2-8DE4-94F19CA7363E}"/>
              </a:ext>
            </a:extLst>
          </p:cNvPr>
          <p:cNvSpPr txBox="1"/>
          <p:nvPr/>
        </p:nvSpPr>
        <p:spPr>
          <a:xfrm>
            <a:off x="7319085" y="2347757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</a:t>
            </a:r>
            <a:r>
              <a:rPr lang="ko-KR" altLang="en-US" b="1" dirty="0"/>
              <a:t>관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3813F4-0DBC-7D92-5C74-4DC7F676DB13}"/>
              </a:ext>
            </a:extLst>
          </p:cNvPr>
          <p:cNvSpPr txBox="1"/>
          <p:nvPr/>
        </p:nvSpPr>
        <p:spPr>
          <a:xfrm>
            <a:off x="9061275" y="2340696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</a:t>
            </a:r>
            <a:r>
              <a:rPr lang="ko-KR" altLang="en-US" b="1" dirty="0"/>
              <a:t>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27FD34-FF99-89AE-4952-A12FFE2D5567}"/>
              </a:ext>
            </a:extLst>
          </p:cNvPr>
          <p:cNvSpPr txBox="1"/>
          <p:nvPr/>
        </p:nvSpPr>
        <p:spPr>
          <a:xfrm>
            <a:off x="10789038" y="233207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홍보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406F9B46-0CCC-A1BC-55F1-F48E41D04226}"/>
              </a:ext>
            </a:extLst>
          </p:cNvPr>
          <p:cNvCxnSpPr>
            <a:stCxn id="24" idx="2"/>
          </p:cNvCxnSpPr>
          <p:nvPr/>
        </p:nvCxnSpPr>
        <p:spPr>
          <a:xfrm>
            <a:off x="7607786" y="2717089"/>
            <a:ext cx="0" cy="454736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B12C6E74-6F4F-3BBA-78DF-2F3D9714A26E}"/>
              </a:ext>
            </a:extLst>
          </p:cNvPr>
          <p:cNvCxnSpPr/>
          <p:nvPr/>
        </p:nvCxnSpPr>
        <p:spPr>
          <a:xfrm>
            <a:off x="7607786" y="3162300"/>
            <a:ext cx="3502397" cy="0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89795E2F-3EF2-A031-4F78-7E3496E910EB}"/>
              </a:ext>
            </a:extLst>
          </p:cNvPr>
          <p:cNvCxnSpPr/>
          <p:nvPr/>
        </p:nvCxnSpPr>
        <p:spPr>
          <a:xfrm>
            <a:off x="11110183" y="2701402"/>
            <a:ext cx="0" cy="454736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39F13F42-3244-5F06-696F-2F09918799F0}"/>
              </a:ext>
            </a:extLst>
          </p:cNvPr>
          <p:cNvCxnSpPr>
            <a:cxnSpLocks/>
          </p:cNvCxnSpPr>
          <p:nvPr/>
        </p:nvCxnSpPr>
        <p:spPr>
          <a:xfrm>
            <a:off x="9334442" y="2701402"/>
            <a:ext cx="0" cy="943550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5" name="그래픽 34">
            <a:extLst>
              <a:ext uri="{FF2B5EF4-FFF2-40B4-BE49-F238E27FC236}">
                <a16:creationId xmlns:a16="http://schemas.microsoft.com/office/drawing/2014/main" id="{4E754D4F-AFD9-32C9-A1C4-FE4063CDFD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36846" y="3695700"/>
            <a:ext cx="1028700" cy="72009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1D5980B-0923-CE16-013A-9CAACA34E510}"/>
              </a:ext>
            </a:extLst>
          </p:cNvPr>
          <p:cNvSpPr txBox="1"/>
          <p:nvPr/>
        </p:nvSpPr>
        <p:spPr>
          <a:xfrm>
            <a:off x="8666307" y="4459189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(DMS</a:t>
            </a:r>
            <a:r>
              <a:rPr lang="ko-KR" altLang="en-US" b="1" dirty="0"/>
              <a:t>관리용</a:t>
            </a:r>
            <a:r>
              <a:rPr lang="en-US" altLang="ko-KR" b="1" dirty="0"/>
              <a:t>PC)</a:t>
            </a:r>
            <a:endParaRPr lang="ko-KR" altLang="en-US" b="1" dirty="0"/>
          </a:p>
        </p:txBody>
      </p:sp>
      <p:graphicFrame>
        <p:nvGraphicFramePr>
          <p:cNvPr id="37" name="개체 36">
            <a:extLst>
              <a:ext uri="{FF2B5EF4-FFF2-40B4-BE49-F238E27FC236}">
                <a16:creationId xmlns:a16="http://schemas.microsoft.com/office/drawing/2014/main" id="{FA09CA02-7B9C-D3DA-4BB6-72D1472574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891239"/>
              </p:ext>
            </p:extLst>
          </p:nvPr>
        </p:nvGraphicFramePr>
        <p:xfrm>
          <a:off x="8607699" y="1375025"/>
          <a:ext cx="1540228" cy="873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4910040" imgH="2784240" progId="Photoshop.Image.20">
                  <p:embed/>
                </p:oleObj>
              </mc:Choice>
              <mc:Fallback>
                <p:oleObj name="Image" r:id="rId8" imgW="4910040" imgH="2784240" progId="Photoshop.Image.20">
                  <p:embed/>
                  <p:pic>
                    <p:nvPicPr>
                      <p:cNvPr id="37" name="개체 36">
                        <a:extLst>
                          <a:ext uri="{FF2B5EF4-FFF2-40B4-BE49-F238E27FC236}">
                            <a16:creationId xmlns:a16="http://schemas.microsoft.com/office/drawing/2014/main" id="{FA09CA02-7B9C-D3DA-4BB6-72D1472574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07699" y="1375025"/>
                        <a:ext cx="1540228" cy="8734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개체 37">
            <a:extLst>
              <a:ext uri="{FF2B5EF4-FFF2-40B4-BE49-F238E27FC236}">
                <a16:creationId xmlns:a16="http://schemas.microsoft.com/office/drawing/2014/main" id="{CB1B9CEA-248D-C86A-7195-D40ECEF5B8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720202"/>
              </p:ext>
            </p:extLst>
          </p:nvPr>
        </p:nvGraphicFramePr>
        <p:xfrm>
          <a:off x="9566229" y="3615912"/>
          <a:ext cx="1270090" cy="883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0" imgW="4838040" imgH="3364920" progId="Photoshop.Image.20">
                  <p:embed/>
                </p:oleObj>
              </mc:Choice>
              <mc:Fallback>
                <p:oleObj name="Image" r:id="rId10" imgW="4838040" imgH="3364920" progId="Photoshop.Image.20">
                  <p:embed/>
                  <p:pic>
                    <p:nvPicPr>
                      <p:cNvPr id="38" name="개체 37">
                        <a:extLst>
                          <a:ext uri="{FF2B5EF4-FFF2-40B4-BE49-F238E27FC236}">
                            <a16:creationId xmlns:a16="http://schemas.microsoft.com/office/drawing/2014/main" id="{CB1B9CEA-248D-C86A-7195-D40ECEF5B8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566229" y="3615912"/>
                        <a:ext cx="1270090" cy="883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A04073D9-CD0E-AC62-D17B-F981C791BFF0}"/>
              </a:ext>
            </a:extLst>
          </p:cNvPr>
          <p:cNvSpPr txBox="1"/>
          <p:nvPr/>
        </p:nvSpPr>
        <p:spPr>
          <a:xfrm>
            <a:off x="9109365" y="3873017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OR</a:t>
            </a:r>
            <a:endParaRPr lang="ko-KR" altLang="en-US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4C47A21-362B-E777-B4AF-5962C4114503}"/>
              </a:ext>
            </a:extLst>
          </p:cNvPr>
          <p:cNvSpPr txBox="1"/>
          <p:nvPr/>
        </p:nvSpPr>
        <p:spPr>
          <a:xfrm>
            <a:off x="1346095" y="1705394"/>
            <a:ext cx="3435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▶ 원격관리시스템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7D305B-7599-4DB8-3F3A-53DE909963E9}"/>
              </a:ext>
            </a:extLst>
          </p:cNvPr>
          <p:cNvSpPr txBox="1"/>
          <p:nvPr/>
        </p:nvSpPr>
        <p:spPr>
          <a:xfrm>
            <a:off x="8671272" y="2905963"/>
            <a:ext cx="1413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</a:rPr>
              <a:t>인터넷연결</a:t>
            </a:r>
          </a:p>
        </p:txBody>
      </p:sp>
    </p:spTree>
    <p:extLst>
      <p:ext uri="{BB962C8B-B14F-4D97-AF65-F5344CB8AC3E}">
        <p14:creationId xmlns:p14="http://schemas.microsoft.com/office/powerpoint/2010/main" val="125172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B643415-116C-4A84-8439-9C4AE8B548D5}"/>
              </a:ext>
            </a:extLst>
          </p:cNvPr>
          <p:cNvSpPr/>
          <p:nvPr/>
        </p:nvSpPr>
        <p:spPr>
          <a:xfrm>
            <a:off x="4245563" y="3417588"/>
            <a:ext cx="2103772" cy="829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err="1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CVTe</a:t>
            </a:r>
            <a:r>
              <a:rPr lang="en-US" altLang="ko-KR" b="1" dirty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공급</a:t>
            </a:r>
            <a:endParaRPr lang="ko-KR" altLang="en-US" sz="4000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938DE1D-331B-45AD-9F28-730352AF2A9E}"/>
              </a:ext>
            </a:extLst>
          </p:cNvPr>
          <p:cNvCxnSpPr>
            <a:cxnSpLocks/>
          </p:cNvCxnSpPr>
          <p:nvPr/>
        </p:nvCxnSpPr>
        <p:spPr>
          <a:xfrm>
            <a:off x="0" y="6616633"/>
            <a:ext cx="12192000" cy="0"/>
          </a:xfrm>
          <a:prstGeom prst="line">
            <a:avLst/>
          </a:prstGeom>
          <a:ln w="28575">
            <a:solidFill>
              <a:srgbClr val="C20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16ADC30-A479-4CBD-BD7B-AEDFB03BD2F5}"/>
              </a:ext>
            </a:extLst>
          </p:cNvPr>
          <p:cNvSpPr/>
          <p:nvPr/>
        </p:nvSpPr>
        <p:spPr>
          <a:xfrm>
            <a:off x="0" y="385652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C078C9E-D01C-4C7B-961F-C2EE8B266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71" y="5536910"/>
            <a:ext cx="3615114" cy="424348"/>
          </a:xfrm>
          <a:prstGeom prst="rect">
            <a:avLst/>
          </a:prstGeom>
        </p:spPr>
      </p:pic>
      <p:pic>
        <p:nvPicPr>
          <p:cNvPr id="1028" name="Picture 4" descr="디플 23기 2차미션/디스플레이">
            <a:extLst>
              <a:ext uri="{FF2B5EF4-FFF2-40B4-BE49-F238E27FC236}">
                <a16:creationId xmlns:a16="http://schemas.microsoft.com/office/drawing/2014/main" id="{A00B0A34-585E-48CD-97BE-BEA9D173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28" y="4647167"/>
            <a:ext cx="1871656" cy="157989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상업용 디스플레이 LG 전자칠판 (65TR3DK-B.AKRQ) 메인이미지 0">
            <a:extLst>
              <a:ext uri="{FF2B5EF4-FFF2-40B4-BE49-F238E27FC236}">
                <a16:creationId xmlns:a16="http://schemas.microsoft.com/office/drawing/2014/main" id="{29D2DC4C-E948-44CD-A002-4C81373C2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24835" r="7574" b="24379"/>
          <a:stretch/>
        </p:blipFill>
        <p:spPr bwMode="auto">
          <a:xfrm>
            <a:off x="2380736" y="4791892"/>
            <a:ext cx="2085123" cy="125133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68DB0926-2AD6-E8FF-1378-1C4CB326064B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876914AF-DF1F-2C9E-C7DB-02B5AB617CD2}"/>
                </a:ext>
              </a:extLst>
            </p:cNvPr>
            <p:cNvGrpSpPr/>
            <p:nvPr/>
          </p:nvGrpSpPr>
          <p:grpSpPr>
            <a:xfrm>
              <a:off x="10509448" y="-25145"/>
              <a:ext cx="1619681" cy="353708"/>
              <a:chOff x="9562527" y="290611"/>
              <a:chExt cx="1715073" cy="400110"/>
            </a:xfrm>
          </p:grpSpPr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BB8DA7C8-7A70-28C4-60BB-72D230B82D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2527" y="392302"/>
                <a:ext cx="931127" cy="262308"/>
              </a:xfrm>
              <a:prstGeom prst="rect">
                <a:avLst/>
              </a:prstGeom>
            </p:spPr>
          </p:pic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69C722F9-EF90-1D1D-D718-B40CCF4B5A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91AB221-857D-CCCC-670D-CF824FB556C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43714112-5B8A-58C9-BFBD-47007178E489}"/>
              </a:ext>
            </a:extLst>
          </p:cNvPr>
          <p:cNvSpPr/>
          <p:nvPr/>
        </p:nvSpPr>
        <p:spPr>
          <a:xfrm rot="7527971">
            <a:off x="3725841" y="4117458"/>
            <a:ext cx="585667" cy="70609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18B467-2DBA-D839-8951-ED34918E16C0}"/>
              </a:ext>
            </a:extLst>
          </p:cNvPr>
          <p:cNvSpPr txBox="1"/>
          <p:nvPr/>
        </p:nvSpPr>
        <p:spPr>
          <a:xfrm>
            <a:off x="914400" y="420632"/>
            <a:ext cx="3258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전세계 브랜드 파워 </a:t>
            </a:r>
            <a:r>
              <a:rPr lang="en-US" altLang="ko-KR" sz="2000" b="1" dirty="0">
                <a:latin typeface="+mn-ea"/>
              </a:rPr>
              <a:t>1</a:t>
            </a:r>
            <a:r>
              <a:rPr lang="ko-KR" altLang="en-US" sz="2000" b="1" dirty="0">
                <a:latin typeface="+mn-ea"/>
              </a:rPr>
              <a:t>위</a:t>
            </a:r>
          </a:p>
        </p:txBody>
      </p:sp>
      <p:pic>
        <p:nvPicPr>
          <p:cNvPr id="23" name="그래픽 22">
            <a:extLst>
              <a:ext uri="{FF2B5EF4-FFF2-40B4-BE49-F238E27FC236}">
                <a16:creationId xmlns:a16="http://schemas.microsoft.com/office/drawing/2014/main" id="{424AD218-1AF1-586B-5895-CA25263F4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1028" y="1851911"/>
            <a:ext cx="3751421" cy="400108"/>
          </a:xfrm>
          <a:prstGeom prst="rect">
            <a:avLst/>
          </a:prstGeom>
        </p:spPr>
      </p:pic>
      <p:pic>
        <p:nvPicPr>
          <p:cNvPr id="35" name="그래픽 34">
            <a:extLst>
              <a:ext uri="{FF2B5EF4-FFF2-40B4-BE49-F238E27FC236}">
                <a16:creationId xmlns:a16="http://schemas.microsoft.com/office/drawing/2014/main" id="{12A75985-DAE6-C5B7-ABF0-881A351BE0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914" y="1160024"/>
            <a:ext cx="2609435" cy="33230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7ECF4A1-0130-D230-B869-5222B4C4E827}"/>
              </a:ext>
            </a:extLst>
          </p:cNvPr>
          <p:cNvSpPr txBox="1"/>
          <p:nvPr/>
        </p:nvSpPr>
        <p:spPr>
          <a:xfrm>
            <a:off x="121028" y="1533619"/>
            <a:ext cx="1984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2019</a:t>
            </a:r>
            <a:r>
              <a:rPr lang="ko-KR" altLang="en-US" sz="1200" b="1" dirty="0"/>
              <a:t>년도 자료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C4BB76-872E-1217-3B48-5500A7104922}"/>
              </a:ext>
            </a:extLst>
          </p:cNvPr>
          <p:cNvSpPr txBox="1"/>
          <p:nvPr/>
        </p:nvSpPr>
        <p:spPr>
          <a:xfrm>
            <a:off x="7011765" y="5947903"/>
            <a:ext cx="2971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/>
              <a:t>2023</a:t>
            </a:r>
            <a:r>
              <a:rPr lang="ko-KR" altLang="en-US" sz="1400" b="1" dirty="0"/>
              <a:t>년</a:t>
            </a:r>
            <a:r>
              <a:rPr lang="en-US" altLang="ko-KR" sz="1400" b="1" dirty="0"/>
              <a:t>3</a:t>
            </a:r>
            <a:r>
              <a:rPr lang="ko-KR" altLang="en-US" sz="1400" b="1" dirty="0"/>
              <a:t>월 영국</a:t>
            </a:r>
            <a:r>
              <a:rPr lang="en-US" altLang="ko-KR" sz="1400" b="1" dirty="0"/>
              <a:t>’Bett 2023’</a:t>
            </a:r>
            <a:r>
              <a:rPr lang="ko-KR" altLang="en-US" sz="1400" b="1" dirty="0"/>
              <a:t>전시회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23DD902-5692-94FA-CEE8-59F7AD6DC8FC}"/>
              </a:ext>
            </a:extLst>
          </p:cNvPr>
          <p:cNvSpPr txBox="1"/>
          <p:nvPr/>
        </p:nvSpPr>
        <p:spPr>
          <a:xfrm>
            <a:off x="8200996" y="419285"/>
            <a:ext cx="3588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70C0"/>
                </a:solidFill>
              </a:rPr>
              <a:t>EH </a:t>
            </a:r>
            <a:r>
              <a:rPr lang="en-US" altLang="ko-KR" sz="2400" b="1" dirty="0" err="1">
                <a:solidFill>
                  <a:srgbClr val="0070C0"/>
                </a:solidFill>
              </a:rPr>
              <a:t>xxGA</a:t>
            </a:r>
            <a:r>
              <a:rPr lang="en-US" altLang="ko-KR" sz="2400" b="1" dirty="0">
                <a:solidFill>
                  <a:srgbClr val="0070C0"/>
                </a:solidFill>
              </a:rPr>
              <a:t>(Android11)</a:t>
            </a:r>
            <a:r>
              <a:rPr lang="ko-KR" altLang="en-US" sz="2400" b="1" dirty="0">
                <a:solidFill>
                  <a:srgbClr val="0070C0"/>
                </a:solidFill>
              </a:rPr>
              <a:t> </a:t>
            </a:r>
            <a:endParaRPr lang="en-US" altLang="ko-KR" sz="2400" b="1" dirty="0">
              <a:solidFill>
                <a:srgbClr val="0070C0"/>
              </a:solidFill>
            </a:endParaRPr>
          </a:p>
          <a:p>
            <a:pPr algn="ctr"/>
            <a:r>
              <a:rPr lang="en-US" altLang="ko-KR" sz="2400" b="1" dirty="0">
                <a:solidFill>
                  <a:srgbClr val="0070C0"/>
                </a:solidFill>
              </a:rPr>
              <a:t>2023</a:t>
            </a:r>
            <a:r>
              <a:rPr lang="ko-KR" altLang="en-US" sz="2400" b="1" dirty="0">
                <a:solidFill>
                  <a:srgbClr val="0070C0"/>
                </a:solidFill>
              </a:rPr>
              <a:t>신제품 </a:t>
            </a:r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75EA9ED3-EBE1-44FB-B77B-E4CDD8B1C078}"/>
              </a:ext>
            </a:extLst>
          </p:cNvPr>
          <p:cNvSpPr/>
          <p:nvPr/>
        </p:nvSpPr>
        <p:spPr>
          <a:xfrm rot="1934583">
            <a:off x="6299018" y="4110196"/>
            <a:ext cx="630700" cy="71933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8FE8278-2CF0-4824-980E-85BE3AC834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55" y="552761"/>
            <a:ext cx="2570134" cy="581074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BFCC5B29-B486-4222-94CD-678EADAB31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273" y="1223802"/>
            <a:ext cx="3060547" cy="197924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D9E516F-BD7F-46AD-AF1A-067DD544F754}"/>
              </a:ext>
            </a:extLst>
          </p:cNvPr>
          <p:cNvSpPr/>
          <p:nvPr/>
        </p:nvSpPr>
        <p:spPr>
          <a:xfrm>
            <a:off x="944228" y="4106120"/>
            <a:ext cx="1160906" cy="4837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FF0000"/>
                </a:solidFill>
              </a:rPr>
              <a:t>L</a:t>
            </a:r>
            <a:r>
              <a:rPr lang="ko-KR" altLang="en-US" b="1" dirty="0">
                <a:solidFill>
                  <a:srgbClr val="FF0000"/>
                </a:solidFill>
              </a:rPr>
              <a:t>사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7E9E010E-7D4F-4E14-8A89-BBEE9E0C1773}"/>
              </a:ext>
            </a:extLst>
          </p:cNvPr>
          <p:cNvSpPr/>
          <p:nvPr/>
        </p:nvSpPr>
        <p:spPr>
          <a:xfrm>
            <a:off x="6932996" y="3291870"/>
            <a:ext cx="1223896" cy="5402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accent1"/>
                </a:solidFill>
              </a:rPr>
              <a:t>S</a:t>
            </a:r>
            <a:r>
              <a:rPr lang="ko-KR" altLang="en-US" b="1" dirty="0">
                <a:solidFill>
                  <a:schemeClr val="accent1"/>
                </a:solidFill>
              </a:rPr>
              <a:t>사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723A501A-597C-4194-8513-4C63A0C21E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194" y="1225022"/>
            <a:ext cx="3674396" cy="20668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42E7B6D2-F7A6-4499-A6E7-CE17C01C37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33674" y="3935792"/>
            <a:ext cx="3214030" cy="168985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화살표: 오른쪽 3">
            <a:extLst>
              <a:ext uri="{FF2B5EF4-FFF2-40B4-BE49-F238E27FC236}">
                <a16:creationId xmlns:a16="http://schemas.microsoft.com/office/drawing/2014/main" id="{C9B087C4-198B-5367-9395-3C35BD983FCB}"/>
              </a:ext>
            </a:extLst>
          </p:cNvPr>
          <p:cNvSpPr/>
          <p:nvPr/>
        </p:nvSpPr>
        <p:spPr>
          <a:xfrm rot="20500193">
            <a:off x="6798124" y="854883"/>
            <a:ext cx="1645785" cy="487789"/>
          </a:xfrm>
          <a:prstGeom prst="rightArrow">
            <a:avLst/>
          </a:prstGeom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7587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5F8A0B64-B4DF-AD63-21A5-49239F9FA8DC}"/>
              </a:ext>
            </a:extLst>
          </p:cNvPr>
          <p:cNvSpPr/>
          <p:nvPr/>
        </p:nvSpPr>
        <p:spPr>
          <a:xfrm>
            <a:off x="1348699" y="4264205"/>
            <a:ext cx="8673842" cy="2244124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5693070-38B1-459A-AD9D-B0D19AD60FE1}"/>
              </a:ext>
            </a:extLst>
          </p:cNvPr>
          <p:cNvSpPr/>
          <p:nvPr/>
        </p:nvSpPr>
        <p:spPr>
          <a:xfrm>
            <a:off x="908530" y="349671"/>
            <a:ext cx="5736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전자칠판 사전</a:t>
            </a:r>
            <a:r>
              <a:rPr lang="en-US" altLang="ko-KR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사후 관리방향</a:t>
            </a:r>
            <a:endParaRPr lang="ko-KR" alt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3136F681-4B82-48BA-AB30-A362044014A8}"/>
              </a:ext>
            </a:extLst>
          </p:cNvPr>
          <p:cNvCxnSpPr>
            <a:cxnSpLocks/>
          </p:cNvCxnSpPr>
          <p:nvPr/>
        </p:nvCxnSpPr>
        <p:spPr>
          <a:xfrm>
            <a:off x="0" y="6616633"/>
            <a:ext cx="12192000" cy="0"/>
          </a:xfrm>
          <a:prstGeom prst="line">
            <a:avLst/>
          </a:prstGeom>
          <a:ln w="28575">
            <a:solidFill>
              <a:srgbClr val="C20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63FAC6-1E9F-41A8-BD05-B3CC1622A565}"/>
              </a:ext>
            </a:extLst>
          </p:cNvPr>
          <p:cNvSpPr/>
          <p:nvPr/>
        </p:nvSpPr>
        <p:spPr>
          <a:xfrm>
            <a:off x="0" y="401953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F2800A-744E-4A97-9AB5-E805E7D01570}"/>
              </a:ext>
            </a:extLst>
          </p:cNvPr>
          <p:cNvSpPr txBox="1"/>
          <p:nvPr/>
        </p:nvSpPr>
        <p:spPr>
          <a:xfrm>
            <a:off x="574666" y="1192206"/>
            <a:ext cx="645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1.  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구매 전 후 </a:t>
            </a:r>
            <a:r>
              <a:rPr lang="ko-KR" altLang="en-US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사용자 교육 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실행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DCB1AD-5543-4F14-87B5-07C46BDEAC1B}"/>
              </a:ext>
            </a:extLst>
          </p:cNvPr>
          <p:cNvSpPr txBox="1"/>
          <p:nvPr/>
        </p:nvSpPr>
        <p:spPr>
          <a:xfrm>
            <a:off x="574666" y="1791968"/>
            <a:ext cx="11273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2.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구매 후  </a:t>
            </a:r>
            <a:r>
              <a:rPr lang="en-US" altLang="ko-KR" sz="2400" b="1" dirty="0">
                <a:solidFill>
                  <a:srgbClr val="F5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2400" b="1" dirty="0">
                <a:solidFill>
                  <a:srgbClr val="F5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 차 </a:t>
            </a:r>
            <a:r>
              <a:rPr lang="en-US" altLang="ko-KR" sz="2400" b="1" dirty="0">
                <a:solidFill>
                  <a:srgbClr val="F5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</a:t>
            </a:r>
            <a:r>
              <a:rPr lang="ko-KR" altLang="en-US" sz="2400" b="1" dirty="0">
                <a:solidFill>
                  <a:srgbClr val="F5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회</a:t>
            </a:r>
            <a:r>
              <a:rPr lang="en-US" altLang="ko-KR" sz="2400" b="1" dirty="0">
                <a:solidFill>
                  <a:srgbClr val="F5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</a:t>
            </a:r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/    </a:t>
            </a:r>
            <a:r>
              <a:rPr lang="en-US" altLang="ko-KR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</a:t>
            </a:r>
            <a:r>
              <a:rPr lang="ko-KR" altLang="en-US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 차 </a:t>
            </a:r>
            <a:r>
              <a:rPr lang="en-US" altLang="ko-KR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회</a:t>
            </a:r>
            <a:r>
              <a:rPr lang="en-US" altLang="ko-KR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</a:t>
            </a:r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/ </a:t>
            </a:r>
            <a:r>
              <a:rPr lang="en-US" altLang="ko-KR" sz="24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ko-KR" altLang="en-US" sz="2400" b="1" dirty="0" err="1">
                <a:solidFill>
                  <a:srgbClr val="F5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요청시</a:t>
            </a:r>
            <a:r>
              <a:rPr lang="ko-KR" altLang="en-US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방문점검 </a:t>
            </a:r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or 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재교육 실행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78D53-65A7-4B93-879D-942FCD7552FA}"/>
              </a:ext>
            </a:extLst>
          </p:cNvPr>
          <p:cNvSpPr txBox="1"/>
          <p:nvPr/>
        </p:nvSpPr>
        <p:spPr>
          <a:xfrm>
            <a:off x="574667" y="2391612"/>
            <a:ext cx="9934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3.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제품 고장 시 </a:t>
            </a:r>
            <a:r>
              <a:rPr lang="ko-KR" altLang="en-US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대체 장비 교체 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후 수리 진행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21E617-6FD6-4E72-9FBD-474B654C23CB}"/>
              </a:ext>
            </a:extLst>
          </p:cNvPr>
          <p:cNvSpPr txBox="1"/>
          <p:nvPr/>
        </p:nvSpPr>
        <p:spPr>
          <a:xfrm>
            <a:off x="574666" y="2960904"/>
            <a:ext cx="10962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4.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소프트웨어  업데이트 시 방문 또는 원격을 통한</a:t>
            </a:r>
            <a:r>
              <a:rPr lang="ko-KR" altLang="en-US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업데이트 </a:t>
            </a:r>
            <a:endParaRPr lang="ko-KR" altLang="en-US" sz="24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377F24-76C2-4BED-99D5-CA21FD947598}"/>
              </a:ext>
            </a:extLst>
          </p:cNvPr>
          <p:cNvSpPr txBox="1"/>
          <p:nvPr/>
        </p:nvSpPr>
        <p:spPr>
          <a:xfrm>
            <a:off x="574666" y="3545524"/>
            <a:ext cx="10388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5.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en-US" altLang="ko-KR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A/S </a:t>
            </a:r>
            <a:r>
              <a:rPr lang="ko-KR" altLang="en-US" sz="2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문의 등 불편사항 </a:t>
            </a:r>
            <a:r>
              <a:rPr lang="en-US" altLang="ko-KR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24</a:t>
            </a:r>
            <a:r>
              <a:rPr lang="ko-KR" altLang="en-US" sz="2400" b="1" dirty="0">
                <a:solidFill>
                  <a:srgbClr val="F4732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시간 전화대응</a:t>
            </a:r>
            <a:endParaRPr lang="ko-KR" altLang="en-US" sz="24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9C3A81-8BB0-4D89-92C6-E88324E3B30E}"/>
              </a:ext>
            </a:extLst>
          </p:cNvPr>
          <p:cNvSpPr txBox="1"/>
          <p:nvPr/>
        </p:nvSpPr>
        <p:spPr>
          <a:xfrm>
            <a:off x="1567175" y="4816820"/>
            <a:ext cx="8623048" cy="1681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rgbClr val="FFFF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구매</a:t>
            </a:r>
            <a:r>
              <a:rPr lang="ko-KR" altLang="en-US" sz="2400" b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보다 중요한 것은 </a:t>
            </a:r>
            <a:r>
              <a:rPr lang="ko-KR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활용</a:t>
            </a:r>
            <a:r>
              <a:rPr lang="ko-KR" altLang="en-US" sz="2400" b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입니다</a:t>
            </a:r>
            <a:r>
              <a:rPr lang="en-US" altLang="ko-KR" sz="2400" b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br>
              <a:rPr lang="en-US" altLang="ko-KR" sz="2400" b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</a:br>
            <a:r>
              <a:rPr lang="ko-KR" altLang="en-US" sz="2400" b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지속적인 관리와 빠른 대응으로 노원구학원 연합회에 도움되는 ㈜넥소가 되겠습니다</a:t>
            </a:r>
            <a:r>
              <a:rPr lang="en-US" altLang="ko-KR" sz="2400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sz="2400" dirty="0">
              <a:solidFill>
                <a:schemeClr val="bg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E47161-E1C9-4453-88D5-B7703065D3FD}"/>
              </a:ext>
            </a:extLst>
          </p:cNvPr>
          <p:cNvSpPr txBox="1"/>
          <p:nvPr/>
        </p:nvSpPr>
        <p:spPr>
          <a:xfrm>
            <a:off x="1924942" y="4315733"/>
            <a:ext cx="6713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※</a:t>
            </a:r>
            <a:r>
              <a:rPr lang="ko-KR" altLang="en-US" sz="2400" b="1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노원학원 연합회</a:t>
            </a:r>
            <a:r>
              <a:rPr lang="ko-KR" altLang="en-US" sz="2400" b="1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전담직원 지정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C832618-E874-5096-3F75-6FC7B8860653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E2DB4D7-B97D-963C-1AE1-BB011878D205}"/>
                </a:ext>
              </a:extLst>
            </p:cNvPr>
            <p:cNvGrpSpPr/>
            <p:nvPr/>
          </p:nvGrpSpPr>
          <p:grpSpPr>
            <a:xfrm>
              <a:off x="10509448" y="-25145"/>
              <a:ext cx="1619681" cy="353708"/>
              <a:chOff x="9562527" y="290611"/>
              <a:chExt cx="1715073" cy="400110"/>
            </a:xfrm>
          </p:grpSpPr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92C91592-3EAE-7EA0-6483-46685A65DA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2527" y="392302"/>
                <a:ext cx="931127" cy="262308"/>
              </a:xfrm>
              <a:prstGeom prst="rect">
                <a:avLst/>
              </a:prstGeom>
            </p:spPr>
          </p:pic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CEEAA551-0E3F-B330-8D88-065EBFAB7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B60EB77-1AC5-1836-8DE1-72E99C7EA2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7191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FC2E85B-6A0D-593E-4F56-6D496B3C3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59912AC-1D01-3DFA-F698-DD1931726105}"/>
              </a:ext>
            </a:extLst>
          </p:cNvPr>
          <p:cNvSpPr/>
          <p:nvPr/>
        </p:nvSpPr>
        <p:spPr>
          <a:xfrm>
            <a:off x="4221950" y="2474140"/>
            <a:ext cx="4207346" cy="9548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감사합니다</a:t>
            </a:r>
            <a:endParaRPr lang="en-US" altLang="ko-KR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2222911-BC5A-3E8D-4465-70701E983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875" y="2524125"/>
            <a:ext cx="6127865" cy="4333875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CFE52E5E-CAAD-EF9F-7C89-2F70B9131FBE}"/>
              </a:ext>
            </a:extLst>
          </p:cNvPr>
          <p:cNvGrpSpPr/>
          <p:nvPr/>
        </p:nvGrpSpPr>
        <p:grpSpPr>
          <a:xfrm>
            <a:off x="5003108" y="4553275"/>
            <a:ext cx="6318019" cy="1723549"/>
            <a:chOff x="4274502" y="4795014"/>
            <a:chExt cx="6318019" cy="1723549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80A0597-102E-B3FE-9B5D-9AA824BFCB9A}"/>
                </a:ext>
              </a:extLst>
            </p:cNvPr>
            <p:cNvSpPr/>
            <p:nvPr/>
          </p:nvSpPr>
          <p:spPr>
            <a:xfrm>
              <a:off x="4274502" y="4795014"/>
              <a:ext cx="226215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28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㈜넥소</a:t>
              </a:r>
              <a:endParaRPr lang="en-US" altLang="ko-KR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42B50CE-B2B2-BAE4-1FCD-ADB5913D4969}"/>
                </a:ext>
              </a:extLst>
            </p:cNvPr>
            <p:cNvSpPr txBox="1"/>
            <p:nvPr/>
          </p:nvSpPr>
          <p:spPr>
            <a:xfrm>
              <a:off x="4771697" y="5318234"/>
              <a:ext cx="582082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</a:rPr>
                <a:t>인천시 서구 </a:t>
              </a:r>
              <a:r>
                <a:rPr lang="ko-KR" altLang="en-US" dirty="0" err="1">
                  <a:solidFill>
                    <a:schemeClr val="bg1"/>
                  </a:solidFill>
                </a:rPr>
                <a:t>보듬로</a:t>
              </a:r>
              <a:r>
                <a:rPr lang="ko-KR" altLang="en-US" dirty="0">
                  <a:solidFill>
                    <a:schemeClr val="bg1"/>
                  </a:solidFill>
                </a:rPr>
                <a:t> </a:t>
              </a:r>
              <a:r>
                <a:rPr lang="en-US" altLang="ko-KR" dirty="0">
                  <a:solidFill>
                    <a:schemeClr val="bg1"/>
                  </a:solidFill>
                </a:rPr>
                <a:t>158  </a:t>
              </a:r>
              <a:r>
                <a:rPr lang="ko-KR" altLang="en-US" dirty="0">
                  <a:solidFill>
                    <a:schemeClr val="bg1"/>
                  </a:solidFill>
                </a:rPr>
                <a:t>검단지식산업센터 공존</a:t>
              </a:r>
              <a:r>
                <a:rPr lang="en-US" altLang="ko-KR" dirty="0">
                  <a:solidFill>
                    <a:schemeClr val="bg1"/>
                  </a:solidFill>
                </a:rPr>
                <a:t>527</a:t>
              </a:r>
              <a:r>
                <a:rPr lang="ko-KR" altLang="en-US" dirty="0">
                  <a:solidFill>
                    <a:schemeClr val="bg1"/>
                  </a:solidFill>
                </a:rPr>
                <a:t>호</a:t>
              </a:r>
              <a:endParaRPr lang="en-US" altLang="ko-KR" dirty="0">
                <a:solidFill>
                  <a:schemeClr val="bg1"/>
                </a:solidFill>
              </a:endParaRPr>
            </a:p>
            <a:p>
              <a:r>
                <a:rPr lang="en-US" altLang="ko-KR" dirty="0">
                  <a:solidFill>
                    <a:schemeClr val="bg1"/>
                  </a:solidFill>
                </a:rPr>
                <a:t>Tel: 032)569-5771 H.P: 010-9981-5174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E-mail: nexokorea@gmail.com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Homepage: www.nexokorea.com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174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</TotalTime>
  <Words>459</Words>
  <Application>Microsoft Office PowerPoint</Application>
  <PresentationFormat>와이드스크린</PresentationFormat>
  <Paragraphs>59</Paragraphs>
  <Slides>8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Adobe 고딕 Std B</vt:lpstr>
      <vt:lpstr>맑은 고딕</vt:lpstr>
      <vt:lpstr>함초롬바탕</vt:lpstr>
      <vt:lpstr>Arial</vt:lpstr>
      <vt:lpstr>Office 테마</vt:lpstr>
      <vt:lpstr>Image</vt:lpstr>
      <vt:lpstr>PowerPoint 프레젠테이션</vt:lpstr>
      <vt:lpstr>학원 고객(원장님)을 위한  IT 제품 Total Solution &amp; Service Provider ㈜넥소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kyung Duk Ko</cp:lastModifiedBy>
  <cp:revision>81</cp:revision>
  <cp:lastPrinted>2023-04-28T01:51:14Z</cp:lastPrinted>
  <dcterms:created xsi:type="dcterms:W3CDTF">2021-12-17T10:18:47Z</dcterms:created>
  <dcterms:modified xsi:type="dcterms:W3CDTF">2024-02-10T08:08:20Z</dcterms:modified>
</cp:coreProperties>
</file>