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3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7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16.png"/><Relationship Id="rId4" Type="http://schemas.openxmlformats.org/officeDocument/2006/relationships/image" Target="../media/image52.jpe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11" Type="http://schemas.openxmlformats.org/officeDocument/2006/relationships/image" Target="../media/image16.pn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jpeg"/><Relationship Id="rId9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255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921249" y="1021715"/>
            <a:ext cx="5267779" cy="132959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lang="ko-KR" altLang="en-US" sz="2700" kern="0" spc="-9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고성능</a:t>
            </a:r>
            <a:r>
              <a:rPr sz="2700" kern="0" spc="-10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sz="2700" kern="0" spc="-10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lang="ko-KR" altLang="en-US" sz="2800" kern="0" spc="-2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양방향 상호 연결 기능</a:t>
            </a:r>
            <a:endParaRPr lang="en-US" altLang="en-US" sz="300" dirty="0"/>
          </a:p>
          <a:p>
            <a:pPr marL="12700" algn="l" rtl="0" eaLnBrk="0">
              <a:lnSpc>
                <a:spcPct val="105000"/>
              </a:lnSpc>
              <a:spcBef>
                <a:spcPts val="0"/>
              </a:spcBef>
            </a:pPr>
            <a:r>
              <a:rPr lang="ko-KR" altLang="en-US" sz="1400" kern="0" spc="-1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스크린을 통하여 학습과 협업을 혁신적으로 소통할 수 있으며</a:t>
            </a:r>
            <a:endParaRPr lang="en-US" altLang="ko-KR" sz="1400" kern="0" spc="-10" dirty="0" smtClean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5000"/>
              </a:lnSpc>
              <a:spcBef>
                <a:spcPts val="0"/>
              </a:spcBef>
            </a:pPr>
            <a:r>
              <a:rPr lang="ko-KR" altLang="en-US" sz="1400" kern="0" spc="-1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교육과 비즈니스를 위한 기술적 모토입니다</a:t>
            </a:r>
            <a:r>
              <a:rPr lang="en-US" altLang="ko-KR" sz="1400" kern="0" spc="-1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400" kern="0" spc="-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5580653" y="3358932"/>
            <a:ext cx="2211070" cy="13550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13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*</a:t>
            </a:r>
            <a:endParaRPr lang="en-US" altLang="en-US" sz="1300" dirty="0"/>
          </a:p>
          <a:p>
            <a:pPr marL="12700" algn="l" rtl="0" eaLnBrk="0">
              <a:lnSpc>
                <a:spcPct val="69000"/>
              </a:lnSpc>
              <a:spcBef>
                <a:spcPts val="1515"/>
              </a:spcBef>
            </a:pPr>
            <a:r>
              <a:rPr sz="3300" b="1" kern="0" spc="-1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08:16</a:t>
            </a:r>
            <a:endParaRPr lang="en-US" altLang="en-US" sz="3300" dirty="0"/>
          </a:p>
          <a:p>
            <a:pPr marL="13335" algn="l" rtl="0" eaLnBrk="0">
              <a:lnSpc>
                <a:spcPct val="80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Monday,April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5th</a:t>
            </a:r>
            <a:endParaRPr lang="en-US" altLang="en-US" sz="800" dirty="0"/>
          </a:p>
          <a:p>
            <a:pPr algn="l" rtl="0" eaLnBrk="0">
              <a:lnSpc>
                <a:spcPct val="174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400" dirty="0"/>
          </a:p>
          <a:p>
            <a:pPr marL="991235" algn="l" rtl="0" eaLnBrk="0">
              <a:lnSpc>
                <a:spcPct val="84000"/>
              </a:lnSpc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lang="en-US" altLang="en-US" sz="16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57360" y="1136645"/>
            <a:ext cx="2362200" cy="89538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99640" y="5918179"/>
            <a:ext cx="1212860" cy="93982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969060" y="5124422"/>
            <a:ext cx="46926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52000"/>
              </a:lnSpc>
            </a:pPr>
            <a:endParaRPr lang="en-US" altLang="en-US" sz="100" dirty="0"/>
          </a:p>
          <a:p>
            <a:pPr marL="227965" algn="l" rtl="0" eaLnBrk="0">
              <a:lnSpc>
                <a:spcPts val="2285"/>
              </a:lnSpc>
              <a:tabLst>
                <a:tab pos="354965" algn="l"/>
              </a:tabLst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endParaRPr lang="en-US" altLang="en-US" sz="1600" dirty="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81760" y="5137122"/>
            <a:ext cx="215798" cy="18420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24200" y="6362715"/>
            <a:ext cx="685800" cy="120632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8693120" y="6385328"/>
            <a:ext cx="254634" cy="996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500" kern="0" spc="-30" dirty="0">
                <a:solidFill>
                  <a:srgbClr val="991C9E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sz="500" kern="0" spc="60" dirty="0">
                <a:solidFill>
                  <a:srgbClr val="991C9E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…●</a:t>
            </a:r>
            <a:endParaRPr lang="en-US" altLang="en-US" sz="5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640" y="824865"/>
            <a:ext cx="944880" cy="41148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594EFD9-9C0E-D514-DFAE-A5365CFB6D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7219" y="2463805"/>
            <a:ext cx="5346679" cy="3352807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920719" y="1830003"/>
            <a:ext cx="10652759" cy="3784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algn="r" eaLnBrk="0">
              <a:lnSpc>
                <a:spcPct val="83000"/>
              </a:lnSpc>
            </a:pPr>
            <a:r>
              <a:rPr lang="ko-KR" altLang="en-US" dirty="0"/>
              <a:t>교육 및 비즈니스를 위한 최고의 </a:t>
            </a:r>
            <a:r>
              <a:rPr lang="ko-KR" altLang="en-US" dirty="0" smtClean="0"/>
              <a:t>성능을 가진 </a:t>
            </a:r>
            <a:r>
              <a:rPr lang="ko-KR" altLang="en-US" dirty="0"/>
              <a:t>대화형 화면</a:t>
            </a:r>
            <a:endParaRPr lang="en-US" altLang="en-US" sz="2800" dirty="0"/>
          </a:p>
        </p:txBody>
      </p:sp>
      <p:sp>
        <p:nvSpPr>
          <p:cNvPr id="32" name="textbox 32"/>
          <p:cNvSpPr/>
          <p:nvPr/>
        </p:nvSpPr>
        <p:spPr>
          <a:xfrm>
            <a:off x="6743739" y="4646510"/>
            <a:ext cx="4560570" cy="1003176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eaLnBrk="0">
              <a:lnSpc>
                <a:spcPct val="114000"/>
              </a:lnSpc>
            </a:pPr>
            <a:r>
              <a:rPr lang="ko-KR" altLang="en-US" sz="1200" dirty="0" err="1"/>
              <a:t>교실에서든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다른 </a:t>
            </a:r>
            <a:r>
              <a:rPr lang="ko-KR" altLang="en-US" sz="1200" dirty="0" err="1" smtClean="0"/>
              <a:t>어느곳에서든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강력한 화이트보드 기능을 통해 실시간 공유와 </a:t>
            </a:r>
            <a:r>
              <a:rPr lang="ko-KR" altLang="en-US" sz="1200" dirty="0" err="1"/>
              <a:t>브레인스토밍을</a:t>
            </a:r>
            <a:r>
              <a:rPr lang="ko-KR" altLang="en-US" sz="1200" dirty="0"/>
              <a:t> 통해 생산성을 새로운 차원으로 끌어올릴 수 </a:t>
            </a:r>
            <a:r>
              <a:rPr lang="ko-KR" altLang="en-US" sz="1200" dirty="0" smtClean="0"/>
              <a:t>있으며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직관적인 앱 기반 사용자 인터페이스의 강력한 성능을 경험해 보세요</a:t>
            </a:r>
            <a:r>
              <a:rPr lang="en-US" altLang="ko-KR" sz="1200" dirty="0"/>
              <a:t>.</a:t>
            </a:r>
            <a:endParaRPr lang="en-US" altLang="en-US" sz="600" dirty="0"/>
          </a:p>
        </p:txBody>
      </p:sp>
      <p:sp>
        <p:nvSpPr>
          <p:cNvPr id="34" name="textbox 34"/>
          <p:cNvSpPr/>
          <p:nvPr/>
        </p:nvSpPr>
        <p:spPr>
          <a:xfrm>
            <a:off x="7061219" y="3284590"/>
            <a:ext cx="1134744" cy="10433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8nm</a:t>
            </a:r>
            <a:endParaRPr lang="en-US" altLang="en-US" sz="1600" dirty="0"/>
          </a:p>
          <a:p>
            <a:pPr marL="12700" algn="l" rtl="0" eaLnBrk="0">
              <a:lnSpc>
                <a:spcPct val="80000"/>
              </a:lnSpc>
              <a:spcBef>
                <a:spcPts val="10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Lithography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endParaRPr lang="en-US" altLang="en-US" sz="9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485"/>
              </a:spcBef>
            </a:pPr>
            <a:r>
              <a:rPr sz="16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6Tops</a:t>
            </a:r>
            <a:endParaRPr lang="en-US" altLang="en-US" sz="1600" dirty="0"/>
          </a:p>
          <a:p>
            <a:pPr marL="12700" algn="l" rtl="0" eaLnBrk="0">
              <a:lnSpc>
                <a:spcPct val="81000"/>
              </a:lnSpc>
              <a:spcBef>
                <a:spcPts val="18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Computing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Power</a:t>
            </a:r>
            <a:endParaRPr lang="en-US" altLang="en-US" sz="900" dirty="0"/>
          </a:p>
        </p:txBody>
      </p:sp>
      <p:sp>
        <p:nvSpPr>
          <p:cNvPr id="36" name="textbox 36"/>
          <p:cNvSpPr/>
          <p:nvPr/>
        </p:nvSpPr>
        <p:spPr>
          <a:xfrm>
            <a:off x="8845518" y="3282965"/>
            <a:ext cx="922019" cy="1038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Octa-core</a:t>
            </a:r>
            <a:endParaRPr lang="en-US" altLang="en-US" sz="1600" dirty="0"/>
          </a:p>
          <a:p>
            <a:pPr marL="12700" algn="l" rtl="0" eaLnBrk="0">
              <a:lnSpc>
                <a:spcPct val="81000"/>
              </a:lnSpc>
              <a:spcBef>
                <a:spcPts val="65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CPU</a:t>
            </a:r>
            <a:endParaRPr lang="en-US" altLang="en-US" sz="9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78000"/>
              </a:lnSpc>
              <a:spcBef>
                <a:spcPts val="490"/>
              </a:spcBef>
            </a:pPr>
            <a:r>
              <a:rPr sz="16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8K Video</a:t>
            </a:r>
            <a:endParaRPr lang="en-US" altLang="en-US" sz="16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Decoding</a:t>
            </a:r>
            <a:endParaRPr lang="en-US" altLang="en-US" sz="900" dirty="0"/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331501" y="3225797"/>
            <a:ext cx="1053997" cy="412782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10325140" y="3905275"/>
            <a:ext cx="877569" cy="3822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500" dirty="0"/>
          </a:p>
          <a:p>
            <a:pPr marL="329565" algn="l" rtl="0" eaLnBrk="0">
              <a:lnSpc>
                <a:spcPct val="85000"/>
              </a:lnSpc>
              <a:tabLst>
                <a:tab pos="387350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500" b="1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r>
              <a:rPr sz="15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500" dirty="0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337840" y="3917975"/>
            <a:ext cx="317479" cy="311147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692919" y="3232175"/>
            <a:ext cx="323819" cy="323834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502701" y="3232175"/>
            <a:ext cx="311139" cy="330143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699259" y="3911597"/>
            <a:ext cx="317479" cy="317525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502701" y="3911597"/>
            <a:ext cx="317479" cy="31752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780D90D-CA2D-CA7C-9EC4-84A113341DB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903259A-8B36-7BFA-BCD4-D565C56A6B0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869899" y="0"/>
            <a:ext cx="2984601" cy="5245067"/>
            <a:chOff x="0" y="0"/>
            <a:chExt cx="2984601" cy="5245067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984601" cy="5245067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3010535" cy="52939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273050" eaLnBrk="0">
                <a:lnSpc>
                  <a:spcPct val="89000"/>
                </a:lnSpc>
                <a:spcBef>
                  <a:spcPts val="5"/>
                </a:spcBef>
              </a:pPr>
              <a:r>
                <a:rPr lang="ko-KR" altLang="en-US" dirty="0">
                  <a:solidFill>
                    <a:schemeClr val="bg1"/>
                  </a:solidFill>
                </a:rPr>
                <a:t>디지털 정확도로 자연스럽게 부드러운 </a:t>
              </a:r>
              <a:r>
                <a:rPr lang="ko-KR" altLang="en-US" dirty="0" smtClean="0">
                  <a:solidFill>
                    <a:schemeClr val="bg1"/>
                  </a:solidFill>
                </a:rPr>
                <a:t>판서</a:t>
              </a:r>
              <a:endParaRPr lang="en-US" altLang="en-US" sz="100" dirty="0"/>
            </a:p>
            <a:p>
              <a:pPr marL="273050" eaLnBrk="0">
                <a:lnSpc>
                  <a:spcPct val="115000"/>
                </a:lnSpc>
              </a:pPr>
              <a:r>
                <a:rPr lang="ko-KR" altLang="en-US" sz="1050" dirty="0">
                  <a:solidFill>
                    <a:schemeClr val="bg1"/>
                  </a:solidFill>
                </a:rPr>
                <a:t>그룹 </a:t>
              </a:r>
              <a:r>
                <a:rPr lang="ko-KR" altLang="en-US" sz="1050" dirty="0" err="1">
                  <a:solidFill>
                    <a:schemeClr val="bg1"/>
                  </a:solidFill>
                </a:rPr>
                <a:t>콜로보로튼을</a:t>
              </a:r>
              <a:r>
                <a:rPr lang="ko-KR" altLang="en-US" sz="1050" dirty="0">
                  <a:solidFill>
                    <a:schemeClr val="bg1"/>
                  </a:solidFill>
                </a:rPr>
                <a:t> 지원하는 듀얼 펜 인식과 지연 없는 디지털 정밀도를 위한 </a:t>
              </a:r>
              <a:r>
                <a:rPr lang="ko-KR" altLang="en-US" sz="1050" dirty="0" err="1">
                  <a:solidFill>
                    <a:schemeClr val="bg1"/>
                  </a:solidFill>
                </a:rPr>
                <a:t>울트라</a:t>
              </a:r>
              <a:r>
                <a:rPr lang="ko-KR" altLang="en-US" sz="1050" dirty="0">
                  <a:solidFill>
                    <a:schemeClr val="bg1"/>
                  </a:solidFill>
                </a:rPr>
                <a:t> 파인 터치 기술 및 </a:t>
              </a:r>
              <a:r>
                <a:rPr lang="en-US" altLang="ko-KR" sz="1050" dirty="0">
                  <a:solidFill>
                    <a:schemeClr val="bg1"/>
                  </a:solidFill>
                </a:rPr>
                <a:t>3mm </a:t>
              </a:r>
              <a:r>
                <a:rPr lang="ko-KR" altLang="en-US" sz="1050" dirty="0">
                  <a:solidFill>
                    <a:schemeClr val="bg1"/>
                  </a:solidFill>
                </a:rPr>
                <a:t>팁 펜으로 프레젠테이션 중에 필기 정확도와 함께 자연스러운 흐름으로 탁월한 필기 정확도를 제공합니다</a:t>
              </a:r>
              <a:r>
                <a:rPr lang="en-US" altLang="ko-KR" sz="1050" dirty="0">
                  <a:solidFill>
                    <a:schemeClr val="bg1"/>
                  </a:solidFill>
                </a:rPr>
                <a:t>.</a:t>
              </a:r>
              <a:endParaRPr lang="en-US" altLang="en-US" sz="3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4337060" y="1543050"/>
            <a:ext cx="2781238" cy="4762469"/>
            <a:chOff x="0" y="0"/>
            <a:chExt cx="2781238" cy="4762469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781238" cy="4762469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2806700" cy="47910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272415" eaLnBrk="0">
                <a:lnSpc>
                  <a:spcPct val="80000"/>
                </a:lnSpc>
              </a:pPr>
              <a:r>
                <a:rPr lang="ko-KR" altLang="en-US" b="1" dirty="0">
                  <a:solidFill>
                    <a:schemeClr val="bg1"/>
                  </a:solidFill>
                </a:rPr>
                <a:t>손바닥 거부</a:t>
              </a:r>
              <a:endParaRPr lang="en-US" altLang="en-US" sz="800" b="1" dirty="0">
                <a:solidFill>
                  <a:schemeClr val="bg1"/>
                </a:solidFill>
              </a:endParaRPr>
            </a:p>
            <a:p>
              <a:pPr marL="272415" eaLnBrk="0">
                <a:lnSpc>
                  <a:spcPct val="112000"/>
                </a:lnSpc>
              </a:pPr>
              <a:r>
                <a:rPr lang="ko-KR" altLang="en-US" sz="1200" dirty="0">
                  <a:solidFill>
                    <a:schemeClr val="bg1"/>
                  </a:solidFill>
                </a:rPr>
                <a:t>손바닥 인식 기술은 손바닥</a:t>
              </a:r>
              <a:r>
                <a:rPr lang="en-US" altLang="ko-KR" sz="1200" dirty="0">
                  <a:solidFill>
                    <a:schemeClr val="bg1"/>
                  </a:solidFill>
                </a:rPr>
                <a:t>, </a:t>
              </a:r>
              <a:r>
                <a:rPr lang="ko-KR" altLang="en-US" sz="1200" dirty="0">
                  <a:solidFill>
                    <a:schemeClr val="bg1"/>
                  </a:solidFill>
                </a:rPr>
                <a:t>손목</a:t>
              </a:r>
              <a:r>
                <a:rPr lang="en-US" altLang="ko-KR" sz="1200" dirty="0">
                  <a:solidFill>
                    <a:schemeClr val="bg1"/>
                  </a:solidFill>
                </a:rPr>
                <a:t>, </a:t>
              </a:r>
              <a:r>
                <a:rPr lang="ko-KR" altLang="en-US" sz="1200" dirty="0">
                  <a:solidFill>
                    <a:schemeClr val="bg1"/>
                  </a:solidFill>
                </a:rPr>
                <a:t>소매 등의 잘못된 터치 입력을 최소화하여 사용자가 자유롭게 글을 쓰고 주석을 달 수 있도록 합니다</a:t>
              </a:r>
              <a:r>
                <a:rPr lang="en-US" altLang="ko-KR" sz="1200" dirty="0">
                  <a:solidFill>
                    <a:schemeClr val="bg1"/>
                  </a:solidFill>
                </a:rPr>
                <a:t>.</a:t>
              </a:r>
              <a:endParaRPr lang="en-US" altLang="en-US" sz="500" dirty="0">
                <a:solidFill>
                  <a:schemeClr val="bg1"/>
                </a:solidFill>
              </a:endParaRPr>
            </a:p>
          </p:txBody>
        </p:sp>
      </p:grpSp>
      <p:sp>
        <p:nvSpPr>
          <p:cNvPr id="66" name="textbox 66"/>
          <p:cNvSpPr/>
          <p:nvPr/>
        </p:nvSpPr>
        <p:spPr>
          <a:xfrm>
            <a:off x="8369300" y="2923826"/>
            <a:ext cx="3592195" cy="1416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algn="r" rtl="0" eaLnBrk="0">
              <a:lnSpc>
                <a:spcPct val="76000"/>
              </a:lnSpc>
            </a:pPr>
            <a:r>
              <a:rPr sz="10200" b="1" kern="0" spc="-5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endParaRPr lang="en-US" altLang="en-US" sz="10200" dirty="0"/>
          </a:p>
          <a:p>
            <a:pPr marL="786765" algn="l" rtl="0" eaLnBrk="0">
              <a:lnSpc>
                <a:spcPct val="86000"/>
              </a:lnSpc>
              <a:spcBef>
                <a:spcPts val="5"/>
              </a:spcBef>
            </a:pPr>
            <a:r>
              <a:rPr sz="1600" b="1" kern="0" spc="-5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to 40 points</a:t>
            </a:r>
            <a:r>
              <a:rPr sz="1600" b="1" kern="0" spc="6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5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touch</a:t>
            </a:r>
            <a:endParaRPr lang="en-US" altLang="en-US" sz="1600" dirty="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366259" y="4419569"/>
            <a:ext cx="2825739" cy="1524053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DF86D67-90EA-39F1-B10D-AFBE12CE66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591" y="0"/>
            <a:ext cx="1241407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1204882" y="515868"/>
            <a:ext cx="10238740" cy="186810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10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Riotoueh</a:t>
            </a:r>
            <a:endParaRPr lang="en-US" altLang="en-US" sz="1000" dirty="0"/>
          </a:p>
          <a:p>
            <a:pPr marL="9742170" algn="l" rtl="0" eaLnBrk="0">
              <a:lnSpc>
                <a:spcPts val="750"/>
              </a:lnSpc>
              <a:spcBef>
                <a:spcPts val="695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ntera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ctive</a:t>
            </a:r>
            <a:endParaRPr lang="en-US" altLang="en-US" sz="500" dirty="0"/>
          </a:p>
          <a:p>
            <a:pPr algn="l" rtl="0" eaLnBrk="0">
              <a:lnSpc>
                <a:spcPct val="170000"/>
              </a:lnSpc>
            </a:pPr>
            <a:endParaRPr lang="en-US" altLang="en-US" sz="1000" dirty="0"/>
          </a:p>
          <a:p>
            <a:pPr marL="12700" eaLnBrk="0">
              <a:lnSpc>
                <a:spcPct val="81000"/>
              </a:lnSpc>
              <a:spcBef>
                <a:spcPts val="790"/>
              </a:spcBef>
            </a:pPr>
            <a:r>
              <a:rPr lang="en-US" altLang="ko-KR" sz="3600" b="1" kern="0" spc="-20" dirty="0">
                <a:solidFill>
                  <a:srgbClr val="7600FD">
                    <a:alpha val="100000"/>
                  </a:srgbClr>
                </a:solidFill>
                <a:ea typeface="宋体" panose="02010600030101010101" pitchFamily="2" charset="-122"/>
                <a:cs typeface="+mj-lt"/>
              </a:rPr>
              <a:t>8K</a:t>
            </a:r>
            <a:r>
              <a:rPr lang="en-US" altLang="ko-KR" sz="3200" kern="0" spc="1060" dirty="0">
                <a:solidFill>
                  <a:srgbClr val="7600F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ko-KR" altLang="en-US" sz="3200" b="1" kern="0" spc="-2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宋体" panose="02010600030101010101" pitchFamily="2" charset="-122"/>
                <a:cs typeface="Arial" panose="020B0604020202020204"/>
              </a:rPr>
              <a:t>엄청난 화질의 </a:t>
            </a:r>
            <a:r>
              <a:rPr lang="en-US" altLang="ko-KR" sz="3200" b="1" kern="0" spc="-2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宋体" panose="02010600030101010101" pitchFamily="2" charset="-122"/>
                <a:cs typeface="Arial" panose="020B0604020202020204"/>
              </a:rPr>
              <a:t>8K</a:t>
            </a:r>
            <a:r>
              <a:rPr lang="ko-KR" altLang="en-US" sz="3200" b="1" kern="0" spc="-2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宋体" panose="02010600030101010101" pitchFamily="2" charset="-122"/>
                <a:cs typeface="Arial" panose="020B0604020202020204"/>
              </a:rPr>
              <a:t>해상도</a:t>
            </a:r>
            <a:endParaRPr lang="en-US" altLang="en-US" sz="3200" dirty="0"/>
          </a:p>
          <a:p>
            <a:pPr marL="39370" eaLnBrk="0">
              <a:spcBef>
                <a:spcPts val="1325"/>
              </a:spcBef>
            </a:pPr>
            <a:r>
              <a:rPr lang="ko-KR" altLang="en-US" sz="1400" dirty="0"/>
              <a:t>동적인 디스플레이 범위는 </a:t>
            </a:r>
            <a:r>
              <a:rPr lang="en-US" altLang="ko-KR" sz="1400" dirty="0" smtClean="0"/>
              <a:t>8K</a:t>
            </a:r>
            <a:r>
              <a:rPr lang="ko-KR" altLang="en-US" sz="1400" dirty="0" smtClean="0"/>
              <a:t>의 </a:t>
            </a:r>
            <a:r>
              <a:rPr lang="ko-KR" altLang="en-US" sz="1400" dirty="0"/>
              <a:t>비디오 해상도와 뛰어난 시각적 경험을 제공하며 실물 색상과</a:t>
            </a:r>
            <a:r>
              <a:rPr lang="ko-KR" altLang="en-US" sz="800" dirty="0"/>
              <a:t/>
            </a:r>
            <a:br>
              <a:rPr lang="ko-KR" altLang="en-US" sz="800" dirty="0"/>
            </a:br>
            <a:r>
              <a:rPr lang="ko-KR" altLang="en-US" sz="1400" dirty="0"/>
              <a:t>화질</a:t>
            </a:r>
            <a:r>
              <a:rPr lang="en-US" altLang="ko-KR" sz="1400" dirty="0"/>
              <a:t>, </a:t>
            </a:r>
            <a:r>
              <a:rPr lang="ko-KR" altLang="en-US" sz="1400" dirty="0"/>
              <a:t>모든 교실이나 회의실 경험을 </a:t>
            </a:r>
            <a:r>
              <a:rPr lang="ko-KR" altLang="en-US" sz="1400" dirty="0" smtClean="0"/>
              <a:t>향상시키고 생동감을 </a:t>
            </a:r>
            <a:r>
              <a:rPr lang="ko-KR" altLang="en-US" sz="1400" dirty="0"/>
              <a:t>더합니다</a:t>
            </a:r>
            <a:r>
              <a:rPr lang="en-US" altLang="ko-KR" sz="1400" dirty="0"/>
              <a:t>.</a:t>
            </a:r>
            <a:endParaRPr lang="en-US" altLang="en-US" sz="800" dirty="0"/>
          </a:p>
        </p:txBody>
      </p:sp>
      <p:sp>
        <p:nvSpPr>
          <p:cNvPr id="78" name="textbox 78"/>
          <p:cNvSpPr/>
          <p:nvPr/>
        </p:nvSpPr>
        <p:spPr>
          <a:xfrm>
            <a:off x="3105086" y="3061956"/>
            <a:ext cx="812165" cy="540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6000"/>
              </a:lnSpc>
            </a:pPr>
            <a:r>
              <a:rPr sz="3400" b="1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8K</a:t>
            </a:r>
            <a:endParaRPr lang="en-US" altLang="en-US" sz="3400" dirty="0"/>
          </a:p>
          <a:p>
            <a:pPr marL="31750" algn="l" rtl="0" eaLnBrk="0">
              <a:lnSpc>
                <a:spcPct val="78000"/>
              </a:lnSpc>
              <a:spcBef>
                <a:spcPts val="5"/>
              </a:spcBef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7680*4320</a:t>
            </a:r>
            <a:r>
              <a:rPr sz="1000" kern="0" spc="1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px</a:t>
            </a:r>
            <a:endParaRPr lang="en-US" altLang="en-US" sz="1000" dirty="0"/>
          </a:p>
        </p:txBody>
      </p:sp>
      <p:sp>
        <p:nvSpPr>
          <p:cNvPr id="80" name="textbox 80"/>
          <p:cNvSpPr/>
          <p:nvPr/>
        </p:nvSpPr>
        <p:spPr>
          <a:xfrm>
            <a:off x="6172179" y="3083262"/>
            <a:ext cx="703580" cy="441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7145" algn="l" rtl="0" eaLnBrk="0">
              <a:lnSpc>
                <a:spcPct val="75000"/>
              </a:lnSpc>
            </a:pPr>
            <a:r>
              <a:rPr sz="2600" b="1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4K</a:t>
            </a:r>
            <a:endParaRPr lang="en-US" altLang="en-US" sz="2600" dirty="0"/>
          </a:p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900" kern="0" spc="-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3840×2160 px</a:t>
            </a:r>
            <a:endParaRPr lang="en-US" altLang="en-US" sz="900" dirty="0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84479" y="6553230"/>
            <a:ext cx="819180" cy="114254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02359" y="3822717"/>
            <a:ext cx="177881" cy="152384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8509019" y="6577258"/>
            <a:ext cx="100330" cy="61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0000</a:t>
            </a:r>
            <a:endParaRPr lang="en-US" altLang="en-US" sz="30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86BE8-FE83-A792-04A3-BC03CD3BB91A}"/>
              </a:ext>
            </a:extLst>
          </p:cNvPr>
          <p:cNvSpPr/>
          <p:nvPr/>
        </p:nvSpPr>
        <p:spPr>
          <a:xfrm>
            <a:off x="10532218" y="-3288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0DC0005-3993-80D7-D612-88ED2844A3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212839" y="933635"/>
            <a:ext cx="3109595" cy="1189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3100" b="1" kern="0" spc="-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Zero</a:t>
            </a:r>
            <a:r>
              <a:rPr sz="3100" b="1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100" b="1" kern="0" spc="-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Bonding</a:t>
            </a:r>
            <a:endParaRPr lang="en-US" altLang="en-US" sz="3100" dirty="0"/>
          </a:p>
          <a:p>
            <a:pPr algn="l" rtl="0" eaLnBrk="0">
              <a:lnSpc>
                <a:spcPct val="105000"/>
              </a:lnSpc>
            </a:pPr>
            <a:endParaRPr lang="en-US" altLang="en-US" sz="800" dirty="0"/>
          </a:p>
          <a:p>
            <a:pPr marL="12700" eaLnBrk="0">
              <a:lnSpc>
                <a:spcPct val="117000"/>
              </a:lnSpc>
              <a:spcBef>
                <a:spcPts val="5"/>
              </a:spcBef>
            </a:pPr>
            <a:r>
              <a:rPr lang="ko-KR" altLang="en-US" sz="1400" dirty="0">
                <a:solidFill>
                  <a:schemeClr val="bg1"/>
                </a:solidFill>
              </a:rPr>
              <a:t>제로 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본딩</a:t>
            </a:r>
            <a:r>
              <a:rPr lang="ko-KR" altLang="en-US" sz="1400" dirty="0" smtClean="0">
                <a:solidFill>
                  <a:schemeClr val="bg1"/>
                </a:solidFill>
              </a:rPr>
              <a:t> </a:t>
            </a:r>
            <a:r>
              <a:rPr lang="ko-KR" altLang="en-US" sz="1400" dirty="0">
                <a:solidFill>
                  <a:schemeClr val="bg1"/>
                </a:solidFill>
              </a:rPr>
              <a:t>기술은 </a:t>
            </a:r>
            <a:r>
              <a:rPr lang="ko-KR" altLang="en-US" sz="1400" dirty="0" err="1">
                <a:solidFill>
                  <a:schemeClr val="bg1"/>
                </a:solidFill>
              </a:rPr>
              <a:t>고정밀</a:t>
            </a:r>
            <a:r>
              <a:rPr lang="ko-KR" altLang="en-US" sz="1400" dirty="0">
                <a:solidFill>
                  <a:schemeClr val="bg1"/>
                </a:solidFill>
              </a:rPr>
              <a:t> 터치 및 먼지 없는 선명도 화면을 보장합니다</a:t>
            </a:r>
            <a:r>
              <a:rPr lang="en-US" altLang="ko-KR" sz="1400" dirty="0">
                <a:solidFill>
                  <a:schemeClr val="bg1"/>
                </a:solidFill>
              </a:rPr>
              <a:t>.</a:t>
            </a:r>
            <a:endParaRPr lang="en-US" altLang="en-US" sz="1050" dirty="0">
              <a:solidFill>
                <a:schemeClr val="bg1"/>
              </a:solidFill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1568480" y="6067317"/>
            <a:ext cx="1499869" cy="5162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285"/>
              </a:lnSpc>
            </a:pPr>
            <a:r>
              <a:rPr sz="1700" kern="0" spc="-1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见</a:t>
            </a:r>
            <a:endParaRPr lang="en-US" altLang="en-US" sz="1700" dirty="0"/>
          </a:p>
          <a:p>
            <a:pPr algn="l" rtl="0" eaLnBrk="0">
              <a:lnSpc>
                <a:spcPct val="100000"/>
              </a:lnSpc>
            </a:pPr>
            <a:endParaRPr lang="en-US" altLang="en-US" sz="800" dirty="0"/>
          </a:p>
          <a:p>
            <a:pPr marL="12700" algn="l" rtl="0" eaLnBrk="0">
              <a:lnSpc>
                <a:spcPct val="86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BNERe</a:t>
            </a:r>
            <a:endParaRPr lang="en-US" altLang="en-US" sz="600" dirty="0"/>
          </a:p>
        </p:txBody>
      </p:sp>
      <p:sp>
        <p:nvSpPr>
          <p:cNvPr id="94" name="textbox 94"/>
          <p:cNvSpPr/>
          <p:nvPr/>
        </p:nvSpPr>
        <p:spPr>
          <a:xfrm>
            <a:off x="9080500" y="6351905"/>
            <a:ext cx="1631950" cy="1898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95"/>
              </a:lnSpc>
            </a:pPr>
            <a:r>
              <a:rPr sz="11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0.8</a:t>
            </a:r>
            <a:r>
              <a:rPr sz="10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900" kern="0" spc="170" dirty="0">
                <a:solidFill>
                  <a:srgbClr val="73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Gap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900" kern="0" spc="5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8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edge</a:t>
            </a:r>
            <a:endParaRPr lang="en-US" altLang="en-US" sz="900" kern="0" spc="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7588250" y="3629025"/>
            <a:ext cx="1553210" cy="175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95"/>
              </a:lnSpc>
            </a:pPr>
            <a:r>
              <a:rPr sz="11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0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900" kern="0" spc="8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Gap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 the</a:t>
            </a:r>
            <a:r>
              <a:rPr sz="900" kern="0" spc="10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</a:t>
            </a:r>
            <a:endParaRPr lang="en-US" altLang="en-US" sz="900" kern="0" spc="2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9486940" y="1236539"/>
            <a:ext cx="563880" cy="1422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>
              <a:solidFill>
                <a:schemeClr val="bg1">
                  <a:lumMod val="50000"/>
                </a:schemeClr>
              </a:solidFill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900" kern="0" spc="25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</a:t>
            </a:r>
            <a:endParaRPr lang="en-US" altLang="en-US" sz="900" kern="0" spc="1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5273464" y="5624349"/>
            <a:ext cx="182879" cy="1092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…●</a:t>
            </a:r>
            <a:endParaRPr lang="en-US" altLang="en-US" sz="600" dirty="0"/>
          </a:p>
        </p:txBody>
      </p:sp>
      <p:sp>
        <p:nvSpPr>
          <p:cNvPr id="104" name="textbox 104"/>
          <p:cNvSpPr/>
          <p:nvPr/>
        </p:nvSpPr>
        <p:spPr>
          <a:xfrm>
            <a:off x="5226080" y="5662157"/>
            <a:ext cx="65405" cy="74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9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endParaRPr lang="en-US" altLang="en-US" sz="60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8FDF4EC-FC9D-2D2F-0561-048440DF0BA4}"/>
              </a:ext>
            </a:extLst>
          </p:cNvPr>
          <p:cNvSpPr/>
          <p:nvPr/>
        </p:nvSpPr>
        <p:spPr>
          <a:xfrm>
            <a:off x="10532218" y="-3288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7CDF311-0CBC-0875-F017-B2375CB392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720" y="-160020"/>
            <a:ext cx="12192000" cy="685800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1231859" y="1508350"/>
            <a:ext cx="7191375" cy="8775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algn="r" eaLnBrk="0">
              <a:lnSpc>
                <a:spcPct val="81000"/>
              </a:lnSpc>
            </a:pPr>
            <a:r>
              <a:rPr sz="2900" b="1" kern="0" spc="-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8Array</a:t>
            </a:r>
            <a:r>
              <a:rPr sz="2900" b="1" kern="0" spc="27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lang="ko-KR" altLang="en-US" dirty="0"/>
              <a:t>스피커 추적 기능이 있는 </a:t>
            </a:r>
            <a:r>
              <a:rPr lang="en-US" altLang="ko-KR" dirty="0"/>
              <a:t>8</a:t>
            </a:r>
            <a:r>
              <a:rPr lang="ko-KR" altLang="en-US" dirty="0" err="1"/>
              <a:t>어레이</a:t>
            </a:r>
            <a:r>
              <a:rPr lang="ko-KR" altLang="en-US" dirty="0"/>
              <a:t> 마이크</a:t>
            </a:r>
            <a:endParaRPr lang="en-US" altLang="en-US" sz="2900" dirty="0"/>
          </a:p>
          <a:p>
            <a:pPr marL="12700" eaLnBrk="0">
              <a:lnSpc>
                <a:spcPts val="1565"/>
              </a:lnSpc>
              <a:spcBef>
                <a:spcPts val="830"/>
              </a:spcBef>
            </a:pPr>
            <a:r>
              <a:rPr lang="en-US" altLang="ko-KR" sz="1200" dirty="0"/>
              <a:t>8</a:t>
            </a:r>
            <a:r>
              <a:rPr lang="ko-KR" altLang="en-US" sz="1200" dirty="0"/>
              <a:t>개의 마이크와 스피커 추적 기술로 실시간으로 음원을 찾습니다</a:t>
            </a:r>
            <a:r>
              <a:rPr lang="en-US" altLang="ko-KR" sz="1200" dirty="0"/>
              <a:t>,</a:t>
            </a:r>
            <a:r>
              <a:rPr lang="ko-KR" altLang="en-US" sz="900" dirty="0"/>
              <a:t/>
            </a:r>
            <a:br>
              <a:rPr lang="ko-KR" altLang="en-US" sz="900" dirty="0"/>
            </a:br>
            <a:r>
              <a:rPr lang="ko-KR" altLang="en-US" sz="1200" dirty="0"/>
              <a:t>스피커가 항상 관심의 중심이 될 수 있도록 합니다</a:t>
            </a:r>
            <a:r>
              <a:rPr lang="en-US" altLang="ko-KR" sz="1200" dirty="0"/>
              <a:t>.</a:t>
            </a:r>
            <a:endParaRPr lang="en-US" altLang="en-US" sz="9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480" y="3516630"/>
            <a:ext cx="2005330" cy="57912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6191250" y="3368040"/>
            <a:ext cx="5859780" cy="9442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90"/>
              </a:lnSpc>
            </a:pP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lang="en-US"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Array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lang="en-US"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lang="en-US"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-meter  </a:t>
            </a:r>
            <a:r>
              <a:rPr sz="4900" kern="0" spc="4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sz="4900" kern="0" spc="4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noisereduction</a:t>
            </a:r>
            <a:endParaRPr lang="en-US" altLang="en-US" sz="1700" baseline="43000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3D4DEA3-CB9C-C9C4-2C9E-155B0A8A9467}"/>
              </a:ext>
            </a:extLst>
          </p:cNvPr>
          <p:cNvSpPr/>
          <p:nvPr/>
        </p:nvSpPr>
        <p:spPr>
          <a:xfrm>
            <a:off x="10532218" y="-160021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1CE93A-DC0C-EF5F-E473-C3EC09F168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61240" y="3244862"/>
            <a:ext cx="4540178" cy="3352807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7500" y="4140174"/>
            <a:ext cx="4330598" cy="2235227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028065" y="1390015"/>
            <a:ext cx="5258435" cy="12020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eaLnBrk="0">
              <a:lnSpc>
                <a:spcPct val="83000"/>
              </a:lnSpc>
            </a:pPr>
            <a:r>
              <a:rPr sz="3200" b="1" kern="0" spc="-20" dirty="0">
                <a:solidFill>
                  <a:srgbClr val="7600FD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48MP</a:t>
            </a:r>
            <a:r>
              <a:rPr lang="en-US" sz="3200" b="1" kern="0" spc="-20" dirty="0">
                <a:solidFill>
                  <a:srgbClr val="7600FD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 </a:t>
            </a:r>
            <a:r>
              <a:rPr lang="en-US" altLang="ko-KR" dirty="0"/>
              <a:t>AI </a:t>
            </a:r>
            <a:r>
              <a:rPr lang="ko-KR" altLang="en-US" dirty="0"/>
              <a:t>카메라 자동 프레임</a:t>
            </a:r>
            <a:endParaRPr lang="en-US" altLang="en-US" sz="3000" dirty="0"/>
          </a:p>
          <a:p>
            <a:pPr marL="32385" eaLnBrk="0">
              <a:lnSpc>
                <a:spcPct val="106000"/>
              </a:lnSpc>
              <a:spcBef>
                <a:spcPts val="655"/>
              </a:spcBef>
            </a:pPr>
            <a:r>
              <a:rPr lang="ko-KR" altLang="en-US" sz="1200" dirty="0"/>
              <a:t>자동 프레임 기능을 갖춘 </a:t>
            </a:r>
            <a:r>
              <a:rPr lang="ko-KR" altLang="en-US" sz="1200" dirty="0" smtClean="0"/>
              <a:t>디스플레이는 </a:t>
            </a:r>
            <a:r>
              <a:rPr lang="ko-KR" altLang="en-US" sz="1200" dirty="0"/>
              <a:t>참가자 수와 위치에 따라 최적의 각도를 달성하도록 자동으로 조정되므로 </a:t>
            </a:r>
            <a:r>
              <a:rPr lang="ko-KR" altLang="en-US" sz="1200" dirty="0" smtClean="0"/>
              <a:t>마치 대면 </a:t>
            </a:r>
            <a:r>
              <a:rPr lang="ko-KR" altLang="en-US" sz="1200" dirty="0"/>
              <a:t>상호 </a:t>
            </a:r>
            <a:r>
              <a:rPr lang="ko-KR" altLang="en-US" sz="1200" dirty="0" smtClean="0"/>
              <a:t>작용 효과를 줍니다</a:t>
            </a:r>
            <a:endParaRPr lang="en-US" altLang="en-US" sz="9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7050" y="6484620"/>
            <a:ext cx="937260" cy="2133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8020" y="3131820"/>
            <a:ext cx="838200" cy="266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7270" y="2430780"/>
            <a:ext cx="2963545" cy="72771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3C4D6B4-F8E0-8A5D-37D3-C362304723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3937020" y="2458215"/>
            <a:ext cx="1943100" cy="1083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50"/>
              </a:lnSpc>
            </a:pP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田</a:t>
            </a:r>
            <a:endParaRPr lang="en-US" altLang="en-US" sz="6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1000" dirty="0"/>
          </a:p>
          <a:p>
            <a:pPr algn="l" rtl="0" eaLnBrk="0">
              <a:lnSpc>
                <a:spcPct val="129000"/>
              </a:lnSpc>
            </a:pPr>
            <a:endParaRPr lang="en-US" altLang="en-US" sz="200" dirty="0"/>
          </a:p>
          <a:p>
            <a:pPr marL="12700" algn="l" rtl="0" eaLnBrk="0">
              <a:lnSpc>
                <a:spcPts val="1205"/>
              </a:lnSpc>
              <a:spcBef>
                <a:spcPts val="0"/>
              </a:spcBef>
              <a:tabLst>
                <a:tab pos="73660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lang="en-US" altLang="en-US" sz="1000" dirty="0"/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353580" y="2025647"/>
            <a:ext cx="1828800" cy="98426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3397280" y="5113814"/>
            <a:ext cx="1319530" cy="11087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900" kern="0" spc="-5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31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USB3.0</a:t>
            </a:r>
            <a:endParaRPr lang="en-US" altLang="en-US" sz="900" dirty="0"/>
          </a:p>
          <a:p>
            <a:pPr marL="195580" indent="-183515" algn="l" rtl="0" eaLnBrk="0">
              <a:lnSpc>
                <a:spcPct val="129000"/>
              </a:lnSpc>
              <a:spcBef>
                <a:spcPts val="15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28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USB-CIn(Multi   media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65W/100W</a:t>
            </a:r>
            <a:r>
              <a:rPr sz="9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Optional)</a:t>
            </a:r>
            <a:endParaRPr lang="en-US" altLang="en-US" sz="900" dirty="0"/>
          </a:p>
          <a:p>
            <a:pPr marL="12700" algn="l" rtl="0" eaLnBrk="0">
              <a:lnSpc>
                <a:spcPts val="1080"/>
              </a:lnSpc>
              <a:spcBef>
                <a:spcPts val="790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800" kern="0" spc="37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NFC</a:t>
            </a:r>
            <a:endParaRPr lang="en-US" altLang="en-US" sz="800" dirty="0"/>
          </a:p>
          <a:p>
            <a:pPr marL="12700" algn="l" rtl="0" eaLnBrk="0">
              <a:lnSpc>
                <a:spcPct val="92000"/>
              </a:lnSpc>
              <a:spcBef>
                <a:spcPts val="345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lang="en-US"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6,2.4G/5G</a:t>
            </a:r>
            <a:endParaRPr lang="en-US" altLang="en-US" sz="900" dirty="0"/>
          </a:p>
          <a:p>
            <a:pPr algn="l" rtl="0" eaLnBrk="0">
              <a:lnSpc>
                <a:spcPct val="103000"/>
              </a:lnSpc>
            </a:pPr>
            <a:endParaRPr lang="en-US" altLang="en-US" sz="600" dirty="0"/>
          </a:p>
          <a:p>
            <a:pPr marL="189865" algn="l" rtl="0" eaLnBrk="0">
              <a:lnSpc>
                <a:spcPct val="79000"/>
              </a:lnSpc>
              <a:spcBef>
                <a:spcPts val="5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802.11ax</a:t>
            </a:r>
          </a:p>
        </p:txBody>
      </p:sp>
      <p:sp>
        <p:nvSpPr>
          <p:cNvPr id="134" name="textbox 134"/>
          <p:cNvSpPr/>
          <p:nvPr/>
        </p:nvSpPr>
        <p:spPr>
          <a:xfrm>
            <a:off x="7118400" y="5103985"/>
            <a:ext cx="1312544" cy="10052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900" kern="0" spc="-2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11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endParaRPr lang="en-US" altLang="en-US" sz="900" dirty="0"/>
          </a:p>
          <a:p>
            <a:pPr algn="l" rtl="0" eaLnBrk="0">
              <a:lnSpc>
                <a:spcPct val="165000"/>
              </a:lnSpc>
            </a:pPr>
            <a:endParaRPr lang="en-US" altLang="en-US" sz="1000" dirty="0"/>
          </a:p>
          <a:p>
            <a:pPr marL="18415" algn="l" rtl="0" eaLnBrk="0">
              <a:lnSpc>
                <a:spcPts val="1225"/>
              </a:lnSpc>
              <a:spcBef>
                <a:spcPts val="270"/>
              </a:spcBef>
            </a:pPr>
            <a:r>
              <a:rPr sz="900" kern="0" spc="-1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facing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speakers</a:t>
            </a:r>
            <a:endParaRPr lang="en-US" altLang="en-US" sz="900" dirty="0"/>
          </a:p>
          <a:p>
            <a:pPr algn="l" rtl="0" eaLnBrk="0">
              <a:lnSpc>
                <a:spcPct val="146000"/>
              </a:lnSpc>
            </a:pPr>
            <a:endParaRPr lang="en-US" altLang="en-US" sz="1000" dirty="0"/>
          </a:p>
          <a:p>
            <a:pPr algn="l" rtl="0" eaLnBrk="0">
              <a:lnSpc>
                <a:spcPct val="113000"/>
              </a:lnSpc>
            </a:pPr>
            <a:endParaRPr lang="en-US" altLang="en-US" sz="200" dirty="0"/>
          </a:p>
          <a:p>
            <a:pPr marL="202565" algn="l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(20W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optional)</a:t>
            </a:r>
            <a:endParaRPr lang="en-US" altLang="en-US" sz="900" dirty="0"/>
          </a:p>
        </p:txBody>
      </p:sp>
      <p:sp>
        <p:nvSpPr>
          <p:cNvPr id="136" name="textbox 136"/>
          <p:cNvSpPr/>
          <p:nvPr/>
        </p:nvSpPr>
        <p:spPr>
          <a:xfrm>
            <a:off x="571540" y="348810"/>
            <a:ext cx="2418079" cy="4171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algn="r" rtl="0" eaLnBrk="0">
              <a:lnSpc>
                <a:spcPct val="86000"/>
              </a:lnSpc>
            </a:pP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30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Ports</a:t>
            </a:r>
            <a:endParaRPr lang="en-US" altLang="en-US" sz="3000" dirty="0"/>
          </a:p>
        </p:txBody>
      </p:sp>
      <p:sp>
        <p:nvSpPr>
          <p:cNvPr id="142" name="textbox 142"/>
          <p:cNvSpPr/>
          <p:nvPr/>
        </p:nvSpPr>
        <p:spPr>
          <a:xfrm>
            <a:off x="9829779" y="3154530"/>
            <a:ext cx="1211580" cy="614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900" kern="0" spc="-2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25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Finger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endParaRPr lang="en-US" altLang="en-US" sz="900" dirty="0"/>
          </a:p>
          <a:p>
            <a:pPr algn="l" rtl="0" eaLnBrk="0">
              <a:lnSpc>
                <a:spcPct val="199000"/>
              </a:lnSpc>
            </a:pPr>
            <a:endParaRPr lang="en-US" altLang="en-US" sz="1000" dirty="0"/>
          </a:p>
          <a:p>
            <a:pPr algn="l" rtl="0" eaLnBrk="0">
              <a:lnSpc>
                <a:spcPct val="116000"/>
              </a:lnSpc>
            </a:pPr>
            <a:endParaRPr lang="en-US" altLang="en-US" sz="200" dirty="0"/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-2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19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 Sensor</a:t>
            </a:r>
            <a:endParaRPr lang="en-US" altLang="en-US" sz="900" dirty="0"/>
          </a:p>
        </p:txBody>
      </p:sp>
      <p:sp>
        <p:nvSpPr>
          <p:cNvPr id="144" name="textbox 144"/>
          <p:cNvSpPr/>
          <p:nvPr/>
        </p:nvSpPr>
        <p:spPr>
          <a:xfrm>
            <a:off x="1123950" y="3195955"/>
            <a:ext cx="1115060" cy="102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765" algn="l" rtl="0" eaLnBrk="0">
              <a:lnSpc>
                <a:spcPts val="1080"/>
              </a:lnSpc>
            </a:pPr>
            <a:r>
              <a:rPr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800" kern="0" spc="37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HDMI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endParaRPr lang="en-US" altLang="en-US" sz="800" dirty="0"/>
          </a:p>
          <a:p>
            <a:pPr algn="l" rtl="0" eaLnBrk="0">
              <a:lnSpc>
                <a:spcPct val="153000"/>
              </a:lnSpc>
            </a:pPr>
            <a:endParaRPr lang="en-US" altLang="en-US" sz="1000" dirty="0"/>
          </a:p>
          <a:p>
            <a:pPr algn="l" rtl="0" eaLnBrk="0">
              <a:lnSpc>
                <a:spcPct val="139000"/>
              </a:lnSpc>
            </a:pPr>
            <a:endParaRPr lang="en-US" altLang="en-US" sz="200" dirty="0"/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r>
              <a:rPr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lang="en-US"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 Out</a:t>
            </a:r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lang="en-US" altLang="en-US" sz="900" dirty="0"/>
              <a:t>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Bluetooth  5.2</a:t>
            </a:r>
            <a:endParaRPr lang="en-US" altLang="en-US" sz="900" dirty="0"/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82821" y="4508517"/>
            <a:ext cx="228599" cy="158762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5681160" y="1296903"/>
            <a:ext cx="756919" cy="4203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500" b="1" kern="0" spc="-1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08</a:t>
            </a:r>
            <a:r>
              <a:rPr sz="2500" b="1" kern="0" spc="-1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:1</a:t>
            </a:r>
            <a:r>
              <a:rPr sz="2500" b="1" kern="0" spc="-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endParaRPr lang="en-US" altLang="en-US" sz="2500" dirty="0"/>
          </a:p>
          <a:p>
            <a:pPr marL="20955" algn="l" rtl="0" eaLnBrk="0">
              <a:lnSpc>
                <a:spcPct val="81000"/>
              </a:lnSpc>
              <a:spcBef>
                <a:spcPts val="80"/>
              </a:spcBef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Mondtoy,A</a:t>
            </a:r>
            <a:r>
              <a:rPr lang="en-US"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pril 15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endParaRPr lang="en-US" altLang="en-US" sz="600" dirty="0"/>
          </a:p>
        </p:txBody>
      </p:sp>
      <p:sp>
        <p:nvSpPr>
          <p:cNvPr id="152" name="textbox 152"/>
          <p:cNvSpPr/>
          <p:nvPr/>
        </p:nvSpPr>
        <p:spPr>
          <a:xfrm>
            <a:off x="9829779" y="4059786"/>
            <a:ext cx="895985" cy="1657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05"/>
              </a:lnSpc>
            </a:pPr>
            <a:r>
              <a:rPr sz="900" kern="0" spc="-4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31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PM2.5 Sensor</a:t>
            </a:r>
            <a:endParaRPr lang="en-US" altLang="en-US" sz="900" dirty="0"/>
          </a:p>
        </p:txBody>
      </p:sp>
      <p:sp>
        <p:nvSpPr>
          <p:cNvPr id="154" name="textbox 154"/>
          <p:cNvSpPr/>
          <p:nvPr/>
        </p:nvSpPr>
        <p:spPr>
          <a:xfrm>
            <a:off x="1295379" y="4036469"/>
            <a:ext cx="717550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900" dirty="0"/>
          </a:p>
        </p:txBody>
      </p:sp>
      <p:sp>
        <p:nvSpPr>
          <p:cNvPr id="156" name="textbox 156"/>
          <p:cNvSpPr/>
          <p:nvPr/>
        </p:nvSpPr>
        <p:spPr>
          <a:xfrm>
            <a:off x="7969281" y="3451573"/>
            <a:ext cx="285750" cy="116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715"/>
              </a:lnSpc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5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·O</a:t>
            </a:r>
            <a:endParaRPr lang="en-US" altLang="en-US" sz="500" dirty="0"/>
          </a:p>
        </p:txBody>
      </p:sp>
      <p:sp>
        <p:nvSpPr>
          <p:cNvPr id="158" name="textbox 158"/>
          <p:cNvSpPr/>
          <p:nvPr/>
        </p:nvSpPr>
        <p:spPr>
          <a:xfrm>
            <a:off x="1447779" y="2479611"/>
            <a:ext cx="126364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025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口</a:t>
            </a:r>
            <a:endParaRPr lang="en-US" altLang="en-US" sz="8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3930015"/>
            <a:ext cx="1850390" cy="91186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6DAE6E9-76BB-B29F-BB1A-E68A102DDB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1024890" y="1091565"/>
            <a:ext cx="6616881" cy="22631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lang="en-US"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</a:p>
          <a:p>
            <a:pPr marL="12700" eaLnBrk="0">
              <a:lnSpc>
                <a:spcPct val="83000"/>
              </a:lnSpc>
            </a:pPr>
            <a:r>
              <a:rPr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lang="ko-KR" altLang="en-US" dirty="0"/>
              <a:t>다용도 </a:t>
            </a:r>
            <a:r>
              <a:rPr lang="ko-KR" altLang="en-US" dirty="0" smtClean="0"/>
              <a:t>연결</a:t>
            </a:r>
            <a:endParaRPr lang="en-US" altLang="ko-KR" dirty="0" smtClean="0"/>
          </a:p>
          <a:p>
            <a:pPr marL="12700" eaLnBrk="0">
              <a:lnSpc>
                <a:spcPct val="83000"/>
              </a:lnSpc>
            </a:pPr>
            <a:endParaRPr lang="en-US" altLang="en-US" sz="1000" dirty="0"/>
          </a:p>
          <a:p>
            <a:pPr marL="12700" eaLnBrk="0">
              <a:lnSpc>
                <a:spcPct val="150000"/>
              </a:lnSpc>
              <a:spcBef>
                <a:spcPts val="280"/>
              </a:spcBef>
            </a:pPr>
            <a:r>
              <a:rPr lang="ko-KR" altLang="en-US" sz="1400" dirty="0"/>
              <a:t>다용도 </a:t>
            </a:r>
            <a:r>
              <a:rPr lang="en-US" altLang="ko-KR" sz="1400" dirty="0"/>
              <a:t>Type-C </a:t>
            </a:r>
            <a:r>
              <a:rPr lang="ko-KR" altLang="en-US" sz="1400" dirty="0"/>
              <a:t>포트로 원활한 </a:t>
            </a:r>
            <a:r>
              <a:rPr lang="ko-KR" altLang="en-US" sz="1400" dirty="0" err="1" smtClean="0"/>
              <a:t>연결가능</a:t>
            </a:r>
            <a:r>
              <a:rPr lang="ko-KR" altLang="en-US" sz="700" dirty="0"/>
              <a:t/>
            </a:r>
            <a:br>
              <a:rPr lang="ko-KR" altLang="en-US" sz="700" dirty="0"/>
            </a:br>
            <a:r>
              <a:rPr lang="ko-KR" altLang="en-US" sz="1400" dirty="0" err="1"/>
              <a:t>웹캠</a:t>
            </a:r>
            <a:r>
              <a:rPr lang="en-US" altLang="ko-KR" sz="1400" dirty="0"/>
              <a:t>, </a:t>
            </a:r>
            <a:r>
              <a:rPr lang="ko-KR" altLang="en-US" sz="1400" dirty="0"/>
              <a:t>마이크</a:t>
            </a:r>
            <a:r>
              <a:rPr lang="en-US" altLang="ko-KR" sz="1400" dirty="0"/>
              <a:t>, </a:t>
            </a:r>
            <a:r>
              <a:rPr lang="ko-KR" altLang="en-US" sz="1400" dirty="0"/>
              <a:t>스피커</a:t>
            </a:r>
            <a:r>
              <a:rPr lang="en-US" altLang="ko-KR" sz="1400" dirty="0"/>
              <a:t>, USB </a:t>
            </a:r>
            <a:r>
              <a:rPr lang="ko-KR" altLang="en-US" sz="1400" dirty="0"/>
              <a:t>플래시 </a:t>
            </a:r>
            <a:r>
              <a:rPr lang="ko-KR" altLang="en-US" sz="1400" dirty="0" smtClean="0"/>
              <a:t>드라이브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플러그를 꽂기만 </a:t>
            </a:r>
            <a:r>
              <a:rPr lang="ko-KR" altLang="en-US" sz="1400" dirty="0" smtClean="0"/>
              <a:t>쉽게 연결할 수</a:t>
            </a:r>
            <a:endParaRPr lang="en-US" altLang="ko-KR" sz="1400" dirty="0" smtClean="0"/>
          </a:p>
          <a:p>
            <a:pPr marL="12700" eaLnBrk="0">
              <a:lnSpc>
                <a:spcPct val="150000"/>
              </a:lnSpc>
              <a:spcBef>
                <a:spcPts val="280"/>
              </a:spcBef>
            </a:pPr>
            <a:r>
              <a:rPr lang="ko-KR" altLang="en-US" sz="1400" dirty="0" smtClean="0"/>
              <a:t>있습니다</a:t>
            </a:r>
            <a:r>
              <a:rPr lang="en-US" altLang="ko-KR" sz="1400" dirty="0" smtClean="0"/>
              <a:t>.</a:t>
            </a: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23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marL="5067300" algn="l" rtl="0" eaLnBrk="0">
              <a:lnSpc>
                <a:spcPts val="1450"/>
              </a:lnSpc>
              <a:spcBef>
                <a:spcPts val="340"/>
              </a:spcBef>
            </a:pPr>
            <a:endParaRPr lang="en-US" altLang="en-US" sz="900" dirty="0"/>
          </a:p>
        </p:txBody>
      </p:sp>
      <p:sp>
        <p:nvSpPr>
          <p:cNvPr id="164" name="textbox 164"/>
          <p:cNvSpPr/>
          <p:nvPr/>
        </p:nvSpPr>
        <p:spPr>
          <a:xfrm>
            <a:off x="8224520" y="5144135"/>
            <a:ext cx="681355" cy="29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b="1" dirty="0"/>
          </a:p>
          <a:p>
            <a:pPr marL="12700" algn="l" rtl="0" eaLnBrk="0">
              <a:lnSpc>
                <a:spcPct val="88000"/>
              </a:lnSpc>
            </a:pPr>
            <a:r>
              <a:rPr sz="4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b="1" kern="0" spc="-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</a:t>
            </a:r>
            <a:r>
              <a:rPr sz="900" b="1" kern="0" spc="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endParaRPr lang="en-US" altLang="en-US" sz="900" b="1" dirty="0"/>
          </a:p>
        </p:txBody>
      </p:sp>
      <p:sp>
        <p:nvSpPr>
          <p:cNvPr id="172" name="textbox 172"/>
          <p:cNvSpPr/>
          <p:nvPr/>
        </p:nvSpPr>
        <p:spPr>
          <a:xfrm>
            <a:off x="3162340" y="5144447"/>
            <a:ext cx="476884" cy="135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900" b="1" kern="0" spc="-5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</a:t>
            </a:r>
            <a:r>
              <a:rPr sz="900" b="1" kern="0" spc="8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5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endParaRPr lang="en-US" altLang="en-US" sz="9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30" y="1236345"/>
            <a:ext cx="1692275" cy="655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429000"/>
            <a:ext cx="3903980" cy="21951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1930" y="5867400"/>
            <a:ext cx="4107180" cy="9163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1615" y="4488815"/>
            <a:ext cx="2163445" cy="119253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8AA005DF-6286-9556-6E01-C8B9DFE6945A}"/>
              </a:ext>
            </a:extLst>
          </p:cNvPr>
          <p:cNvSpPr/>
          <p:nvPr/>
        </p:nvSpPr>
        <p:spPr>
          <a:xfrm>
            <a:off x="10532218" y="-3288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49C44D1-247F-C8CE-5085-55F95D34F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8899" y="1752630"/>
            <a:ext cx="11163362" cy="4273494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3003600" y="3002237"/>
            <a:ext cx="2202814" cy="293319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0" algn="l" rtl="0" eaLnBrk="0" fontAlgn="auto">
              <a:lnSpc>
                <a:spcPct val="150000"/>
              </a:lnSpc>
            </a:pPr>
            <a:endParaRPr lang="en-US" altLang="en-US" sz="100" dirty="0"/>
          </a:p>
          <a:p>
            <a:pPr marL="12700" eaLnBrk="0">
              <a:lnSpc>
                <a:spcPct val="150000"/>
              </a:lnSpc>
            </a:pPr>
            <a:r>
              <a:rPr sz="700" kern="0" spc="7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lang="ko-KR" altLang="en-US" sz="1200" dirty="0" smtClean="0"/>
              <a:t>본 제품을 </a:t>
            </a:r>
            <a:r>
              <a:rPr lang="ko-KR" altLang="en-US" sz="1200" dirty="0"/>
              <a:t>사용하면 이미지를 캡처하는 것은 시작에 불과하며</a:t>
            </a:r>
            <a:r>
              <a:rPr lang="en-US" altLang="ko-KR" sz="1200" dirty="0"/>
              <a:t>, </a:t>
            </a:r>
            <a:r>
              <a:rPr lang="ko-KR" altLang="en-US" sz="1200" dirty="0"/>
              <a:t>이미지를 텍스트로 변환하여 보유한 정보를 </a:t>
            </a:r>
            <a:r>
              <a:rPr lang="ko-KR" altLang="en-US" sz="1200" dirty="0" smtClean="0"/>
              <a:t>완성 </a:t>
            </a:r>
            <a:r>
              <a:rPr lang="ko-KR" altLang="en-US" sz="1200" dirty="0" err="1" smtClean="0"/>
              <a:t>시킬수</a:t>
            </a:r>
            <a:r>
              <a:rPr lang="ko-KR" altLang="en-US" sz="1200" dirty="0" smtClean="0"/>
              <a:t> 있습니다</a:t>
            </a:r>
            <a:r>
              <a:rPr lang="en-US" altLang="ko-KR" sz="1200" dirty="0"/>
              <a:t>,</a:t>
            </a:r>
            <a:r>
              <a:rPr lang="ko-KR" altLang="en-US" sz="900" dirty="0"/>
              <a:t/>
            </a:r>
            <a:br>
              <a:rPr lang="ko-KR" altLang="en-US" sz="900" dirty="0"/>
            </a:br>
            <a:r>
              <a:rPr lang="ko-KR" altLang="en-US" sz="1200" dirty="0"/>
              <a:t>영수증 또는 메모</a:t>
            </a:r>
            <a:r>
              <a:rPr lang="en-US" altLang="ko-KR" sz="1200" dirty="0"/>
              <a:t>, </a:t>
            </a:r>
            <a:r>
              <a:rPr lang="en-US" altLang="ko-KR" sz="1200" dirty="0" smtClean="0"/>
              <a:t>OCR</a:t>
            </a:r>
            <a:r>
              <a:rPr lang="ko-KR" altLang="en-US" sz="1200" dirty="0"/>
              <a:t>은 이미지를 </a:t>
            </a:r>
            <a:r>
              <a:rPr lang="ko-KR" altLang="en-US" sz="1200" dirty="0" err="1"/>
              <a:t>인사이트로</a:t>
            </a:r>
            <a:r>
              <a:rPr lang="ko-KR" altLang="en-US" sz="1200" dirty="0"/>
              <a:t> 전환합니다</a:t>
            </a:r>
            <a:r>
              <a:rPr lang="en-US" sz="900" kern="0" spc="-2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"</a:t>
            </a:r>
            <a:endParaRPr sz="9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533379" y="685269"/>
            <a:ext cx="6677025" cy="3733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algn="r" eaLnBrk="0">
              <a:lnSpc>
                <a:spcPct val="81000"/>
              </a:lnSpc>
            </a:pPr>
            <a:r>
              <a:rPr lang="ko-KR" altLang="en-US" dirty="0"/>
              <a:t>이미지를 실행 가능한 </a:t>
            </a:r>
            <a:r>
              <a:rPr lang="ko-KR" altLang="en-US" dirty="0" err="1"/>
              <a:t>인사이트로</a:t>
            </a:r>
            <a:r>
              <a:rPr lang="ko-KR" altLang="en-US" dirty="0"/>
              <a:t> 변환</a:t>
            </a:r>
            <a:endParaRPr lang="en-US" altLang="en-US" sz="2800" dirty="0"/>
          </a:p>
        </p:txBody>
      </p:sp>
      <p:sp>
        <p:nvSpPr>
          <p:cNvPr id="182" name="textbox 182"/>
          <p:cNvSpPr/>
          <p:nvPr/>
        </p:nvSpPr>
        <p:spPr>
          <a:xfrm>
            <a:off x="5829340" y="4766716"/>
            <a:ext cx="5359400" cy="236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r" rtl="0" eaLnBrk="0">
              <a:lnSpc>
                <a:spcPct val="87000"/>
              </a:lnSpc>
            </a:pP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sz="16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recognition       Object handling         </a:t>
            </a: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Google search</a:t>
            </a:r>
            <a:endParaRPr lang="en-US" altLang="en-US" sz="1600" dirty="0"/>
          </a:p>
        </p:txBody>
      </p:sp>
      <p:sp>
        <p:nvSpPr>
          <p:cNvPr id="184" name="textbox 184"/>
          <p:cNvSpPr/>
          <p:nvPr/>
        </p:nvSpPr>
        <p:spPr>
          <a:xfrm>
            <a:off x="2939143" y="2197405"/>
            <a:ext cx="2267271" cy="520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eaLnBrk="0">
              <a:lnSpc>
                <a:spcPct val="80000"/>
              </a:lnSpc>
            </a:pPr>
            <a:r>
              <a:rPr lang="ko-KR" altLang="en-US" sz="1600" dirty="0"/>
              <a:t>이미지에서 </a:t>
            </a:r>
            <a:r>
              <a:rPr lang="ko-KR" altLang="en-US" sz="1600" dirty="0" err="1"/>
              <a:t>인사이트로</a:t>
            </a:r>
            <a:endParaRPr lang="en-US" altLang="en-US" sz="800" dirty="0"/>
          </a:p>
          <a:p>
            <a:pPr marL="12700" eaLnBrk="0">
              <a:lnSpc>
                <a:spcPct val="85000"/>
              </a:lnSpc>
              <a:spcBef>
                <a:spcPts val="5"/>
              </a:spcBef>
            </a:pPr>
            <a:r>
              <a:rPr sz="1200" b="1" kern="0" spc="-1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lang="ko-KR" altLang="en-US" sz="1200" dirty="0"/>
              <a:t>캡처</a:t>
            </a:r>
            <a:r>
              <a:rPr lang="en-US" altLang="ko-KR" sz="1200" dirty="0"/>
              <a:t>.</a:t>
            </a:r>
            <a:r>
              <a:rPr lang="ko-KR" altLang="en-US" sz="1200" dirty="0"/>
              <a:t>전환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완성</a:t>
            </a:r>
            <a:r>
              <a:rPr sz="1200" b="1" kern="0" spc="-1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200" b="1" kern="0" spc="-1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"</a:t>
            </a:r>
            <a:endParaRPr lang="en-US" sz="1200" b="1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1047760" y="4765418"/>
            <a:ext cx="1374775" cy="222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 pictures</a:t>
            </a:r>
            <a:endParaRPr lang="en-US" altLang="en-US" sz="1600" dirty="0"/>
          </a:p>
        </p:txBody>
      </p:sp>
      <p:sp>
        <p:nvSpPr>
          <p:cNvPr id="192" name="textbox 192"/>
          <p:cNvSpPr/>
          <p:nvPr/>
        </p:nvSpPr>
        <p:spPr>
          <a:xfrm>
            <a:off x="6076950" y="3884930"/>
            <a:ext cx="877570" cy="507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26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Hello</a:t>
            </a:r>
            <a:endParaRPr lang="en-US" altLang="en-US" sz="2600" dirty="0"/>
          </a:p>
        </p:txBody>
      </p:sp>
      <p:sp>
        <p:nvSpPr>
          <p:cNvPr id="194" name="textbox 194"/>
          <p:cNvSpPr/>
          <p:nvPr/>
        </p:nvSpPr>
        <p:spPr>
          <a:xfrm>
            <a:off x="1047760" y="3685303"/>
            <a:ext cx="306704" cy="459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00965" algn="l" rtl="0" eaLnBrk="0">
              <a:lnSpc>
                <a:spcPts val="1345"/>
              </a:lnSpc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口</a:t>
            </a:r>
            <a:endParaRPr lang="en-US" altLang="en-US" sz="1000" dirty="0"/>
          </a:p>
          <a:p>
            <a:pPr marL="12700" algn="l" rtl="0" eaLnBrk="0">
              <a:lnSpc>
                <a:spcPct val="95000"/>
              </a:lnSpc>
              <a:spcBef>
                <a:spcPts val="605"/>
              </a:spcBef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Sgrol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source</a:t>
            </a:r>
            <a:endParaRPr lang="en-US" altLang="en-US" sz="300" dirty="0"/>
          </a:p>
          <a:p>
            <a:pPr algn="l" rtl="0" eaLnBrk="0">
              <a:lnSpc>
                <a:spcPct val="132000"/>
              </a:lnSpc>
            </a:pPr>
            <a:endParaRPr lang="en-US" altLang="en-US" sz="300" dirty="0"/>
          </a:p>
          <a:p>
            <a:pPr marL="113665" algn="l" rtl="0" eaLnBrk="0">
              <a:lnSpc>
                <a:spcPct val="77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Q</a:t>
            </a:r>
            <a:endParaRPr lang="en-US" altLang="en-US" sz="700" dirty="0"/>
          </a:p>
        </p:txBody>
      </p:sp>
      <p:sp>
        <p:nvSpPr>
          <p:cNvPr id="196" name="textbox 196"/>
          <p:cNvSpPr/>
          <p:nvPr/>
        </p:nvSpPr>
        <p:spPr>
          <a:xfrm>
            <a:off x="8134359" y="4098807"/>
            <a:ext cx="918844" cy="1536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0" baseline="-5000" dirty="0"/>
          </a:p>
        </p:txBody>
      </p:sp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37499" y="4127487"/>
            <a:ext cx="108021" cy="101635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47059" y="4133865"/>
            <a:ext cx="82539" cy="88879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1638340" y="3692171"/>
            <a:ext cx="107950" cy="497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15"/>
              </a:lnSpc>
            </a:pPr>
            <a:r>
              <a:rPr sz="700" kern="0" spc="-70" dirty="0">
                <a:solidFill>
                  <a:srgbClr val="FFFFFF">
                    <a:alpha val="100000"/>
                  </a:srgb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回</a:t>
            </a:r>
            <a:endParaRPr lang="en-US" altLang="en-US" sz="700" dirty="0"/>
          </a:p>
          <a:p>
            <a:pPr algn="l" rtl="0" eaLnBrk="0">
              <a:lnSpc>
                <a:spcPct val="148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200" dirty="0"/>
          </a:p>
          <a:p>
            <a:pPr marL="12700" algn="l" rtl="0" eaLnBrk="0">
              <a:lnSpc>
                <a:spcPct val="8200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endParaRPr lang="en-US" altLang="en-US" sz="800" dirty="0"/>
          </a:p>
        </p:txBody>
      </p:sp>
      <p:sp>
        <p:nvSpPr>
          <p:cNvPr id="204" name="textbox 204"/>
          <p:cNvSpPr/>
          <p:nvPr/>
        </p:nvSpPr>
        <p:spPr>
          <a:xfrm>
            <a:off x="1860600" y="3714863"/>
            <a:ext cx="131445" cy="170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140"/>
              </a:lnSpc>
            </a:pPr>
            <a:r>
              <a:rPr sz="900" kern="0" spc="-80" dirty="0">
                <a:solidFill>
                  <a:srgbClr val="324563">
                    <a:alpha val="100000"/>
                  </a:srgbClr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恩</a:t>
            </a:r>
            <a:endParaRPr lang="en-US" altLang="en-US" sz="900" dirty="0"/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915620" y="3981480"/>
            <a:ext cx="108020" cy="126941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51040" y="3213110"/>
            <a:ext cx="82539" cy="120632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1047760" y="3120674"/>
            <a:ext cx="153035" cy="685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Dlggre</a:t>
            </a:r>
            <a:endParaRPr lang="en-US" altLang="en-US" sz="300" dirty="0"/>
          </a:p>
        </p:txBody>
      </p:sp>
      <p:sp>
        <p:nvSpPr>
          <p:cNvPr id="212" name="textbox 212"/>
          <p:cNvSpPr/>
          <p:nvPr/>
        </p:nvSpPr>
        <p:spPr>
          <a:xfrm>
            <a:off x="7918439" y="4133292"/>
            <a:ext cx="109220" cy="78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r>
              <a:rPr sz="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px</a:t>
            </a:r>
            <a:endParaRPr lang="en-US" altLang="en-US" sz="400" dirty="0"/>
          </a:p>
        </p:txBody>
      </p:sp>
      <p:sp>
        <p:nvSpPr>
          <p:cNvPr id="214" name="textbox 214"/>
          <p:cNvSpPr/>
          <p:nvPr/>
        </p:nvSpPr>
        <p:spPr>
          <a:xfrm>
            <a:off x="1397060" y="4099956"/>
            <a:ext cx="68580" cy="933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3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=</a:t>
            </a:r>
            <a:endParaRPr lang="en-US" altLang="en-US" sz="7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6950" y="4252595"/>
            <a:ext cx="877570" cy="82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5105" y="4098925"/>
            <a:ext cx="1607820" cy="22352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99FF1CA-BC21-5012-3B6D-70AE96F7477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18" name="picture 2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0600" y="2857523"/>
            <a:ext cx="10591800" cy="3936971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1111280" y="1397091"/>
            <a:ext cx="8794115" cy="760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18415" eaLnBrk="0">
              <a:lnSpc>
                <a:spcPct val="81000"/>
              </a:lnSpc>
            </a:pPr>
            <a:r>
              <a:rPr lang="ko-KR" altLang="en-US" dirty="0" smtClean="0"/>
              <a:t>향상된 </a:t>
            </a:r>
            <a:r>
              <a:rPr lang="ko-KR" altLang="en-US" dirty="0" err="1" smtClean="0"/>
              <a:t>유마인드</a:t>
            </a:r>
            <a:r>
              <a:rPr lang="ko-KR" altLang="en-US" dirty="0" smtClean="0"/>
              <a:t> </a:t>
            </a:r>
            <a:r>
              <a:rPr lang="en-US" altLang="ko-KR" b="1" kern="0" spc="-11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lang="en-US" altLang="ko-KR" b="1" kern="0" spc="-12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lang="en-US" altLang="ko-KR" b="1" kern="0" spc="-120" dirty="0" smtClean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lang="ko-KR" altLang="en-US" dirty="0" smtClean="0"/>
              <a:t>펜으로 글쓰기</a:t>
            </a: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eaLnBrk="0">
              <a:lnSpc>
                <a:spcPts val="1635"/>
              </a:lnSpc>
            </a:pPr>
            <a:r>
              <a:rPr lang="en-US" altLang="ko-KR" sz="1200" dirty="0" err="1"/>
              <a:t>Umind</a:t>
            </a:r>
            <a:r>
              <a:rPr lang="en-US" altLang="ko-KR" sz="1200" dirty="0"/>
              <a:t> </a:t>
            </a:r>
            <a:r>
              <a:rPr lang="ko-KR" altLang="en-US" sz="1200" dirty="0"/>
              <a:t>화이트보드 소프트웨어에 통합된 알 구동 펜 도구는 탁월한 정확성과 직관적인 기능을 제공합니다</a:t>
            </a:r>
            <a:r>
              <a:rPr lang="en-US" altLang="ko-KR" sz="1200" dirty="0"/>
              <a:t>.</a:t>
            </a:r>
            <a:endParaRPr lang="en-US" altLang="en-US" sz="1000" dirty="0"/>
          </a:p>
        </p:txBody>
      </p:sp>
      <p:sp>
        <p:nvSpPr>
          <p:cNvPr id="224" name="textbox 224"/>
          <p:cNvSpPr/>
          <p:nvPr/>
        </p:nvSpPr>
        <p:spPr>
          <a:xfrm>
            <a:off x="7340661" y="4318309"/>
            <a:ext cx="3388995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17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believe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mysel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f,When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die.I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antumn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f.neither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prosperous</a:t>
            </a:r>
            <a:r>
              <a:rPr sz="12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nor</a:t>
            </a:r>
            <a:r>
              <a:rPr sz="12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disorderly.     The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posture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 smoke.Even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it withers,it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re-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tains the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arrogance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enriching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uscles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lang="en-US" altLang="en-US" sz="1200" dirty="0"/>
          </a:p>
          <a:p>
            <a:pPr marL="12700" algn="l" rtl="0" eaLnBrk="0">
              <a:lnSpc>
                <a:spcPts val="1635"/>
              </a:lnSpc>
              <a:spcBef>
                <a:spcPts val="3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clearing bones.which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mysterious.</a:t>
            </a:r>
            <a:endParaRPr lang="en-US" altLang="en-US" sz="1200" dirty="0"/>
          </a:p>
        </p:txBody>
      </p:sp>
      <p:sp>
        <p:nvSpPr>
          <p:cNvPr id="230" name="textbox 230"/>
          <p:cNvSpPr/>
          <p:nvPr/>
        </p:nvSpPr>
        <p:spPr>
          <a:xfrm>
            <a:off x="6610359" y="3235294"/>
            <a:ext cx="607694" cy="2120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—ABC</a:t>
            </a:r>
            <a:endParaRPr lang="en-US" altLang="en-US" sz="1500" dirty="0"/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7500" y="6375402"/>
            <a:ext cx="520598" cy="88879"/>
          </a:xfrm>
          <a:prstGeom prst="rect">
            <a:avLst/>
          </a:prstGeom>
        </p:spPr>
      </p:pic>
      <p:pic>
        <p:nvPicPr>
          <p:cNvPr id="234" name="picture 2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718280" y="6375402"/>
            <a:ext cx="508040" cy="88879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9162998" y="6141813"/>
            <a:ext cx="4000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65"/>
              </a:lnSpc>
            </a:pPr>
            <a:r>
              <a:rPr sz="600" kern="0" spc="-10" baseline="160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    </a:t>
            </a:r>
            <a:r>
              <a:rPr sz="1100" kern="0" spc="-50" baseline="-1000" dirty="0">
                <a:solidFill>
                  <a:srgbClr val="2A3A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口</a:t>
            </a:r>
            <a:endParaRPr lang="en-US" altLang="en-US" sz="1100" baseline="-1000" dirty="0"/>
          </a:p>
        </p:txBody>
      </p:sp>
      <p:sp>
        <p:nvSpPr>
          <p:cNvPr id="238" name="textbox 238"/>
          <p:cNvSpPr/>
          <p:nvPr/>
        </p:nvSpPr>
        <p:spPr>
          <a:xfrm>
            <a:off x="6908820" y="6131847"/>
            <a:ext cx="278129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030"/>
              </a:lnSpc>
            </a:pPr>
            <a:r>
              <a:rPr sz="1000" kern="0" spc="-20" baseline="-1000" dirty="0">
                <a:solidFill>
                  <a:srgbClr val="2C445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600" kern="0" spc="40" dirty="0">
                <a:solidFill>
                  <a:srgbClr val="2C445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000" kern="0" spc="-20" baseline="200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照</a:t>
            </a:r>
            <a:endParaRPr lang="en-US" altLang="en-US" sz="1000" baseline="20000" dirty="0"/>
          </a:p>
        </p:txBody>
      </p:sp>
      <p:sp>
        <p:nvSpPr>
          <p:cNvPr id="240" name="textbox 240"/>
          <p:cNvSpPr/>
          <p:nvPr/>
        </p:nvSpPr>
        <p:spPr>
          <a:xfrm>
            <a:off x="1390599" y="6142108"/>
            <a:ext cx="251459" cy="1479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60"/>
              </a:lnSpc>
            </a:pPr>
            <a:r>
              <a:rPr sz="1200" kern="0" spc="-10" baseline="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700" kern="0" spc="-10" baseline="32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噩</a:t>
            </a:r>
            <a:endParaRPr lang="en-US" altLang="en-US" sz="700" baseline="32000" dirty="0"/>
          </a:p>
        </p:txBody>
      </p:sp>
      <p:sp>
        <p:nvSpPr>
          <p:cNvPr id="242" name="textbox 242"/>
          <p:cNvSpPr/>
          <p:nvPr/>
        </p:nvSpPr>
        <p:spPr>
          <a:xfrm>
            <a:off x="4813259" y="6146893"/>
            <a:ext cx="213359" cy="149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80"/>
              </a:lnSpc>
            </a:pP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±≤</a:t>
            </a:r>
            <a:endParaRPr lang="en-US" altLang="en-US" sz="800" dirty="0"/>
          </a:p>
        </p:txBody>
      </p:sp>
      <p:sp>
        <p:nvSpPr>
          <p:cNvPr id="244" name="textbox 244"/>
          <p:cNvSpPr/>
          <p:nvPr/>
        </p:nvSpPr>
        <p:spPr>
          <a:xfrm>
            <a:off x="3771940" y="6135425"/>
            <a:ext cx="120014" cy="151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90"/>
              </a:lnSpc>
            </a:pPr>
            <a:r>
              <a:rPr sz="800" kern="0" spc="-10" dirty="0">
                <a:solidFill>
                  <a:srgbClr val="273C5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lang="en-US" altLang="en-US" sz="800" dirty="0"/>
          </a:p>
        </p:txBody>
      </p:sp>
      <p:sp>
        <p:nvSpPr>
          <p:cNvPr id="246" name="textbox 246"/>
          <p:cNvSpPr/>
          <p:nvPr/>
        </p:nvSpPr>
        <p:spPr>
          <a:xfrm>
            <a:off x="10337820" y="6146893"/>
            <a:ext cx="11176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55"/>
              </a:lnSpc>
            </a:pPr>
            <a:r>
              <a:rPr sz="700" kern="0" spc="-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±</a:t>
            </a:r>
            <a:endParaRPr lang="en-US" altLang="en-US" sz="700" dirty="0"/>
          </a:p>
        </p:txBody>
      </p:sp>
      <p:sp>
        <p:nvSpPr>
          <p:cNvPr id="248" name="textbox 248"/>
          <p:cNvSpPr/>
          <p:nvPr/>
        </p:nvSpPr>
        <p:spPr>
          <a:xfrm>
            <a:off x="8502680" y="6141803"/>
            <a:ext cx="95250" cy="127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00"/>
              </a:lnSpc>
            </a:pPr>
            <a:r>
              <a:rPr sz="600" kern="0" spc="-7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lang="en-US" altLang="en-US" sz="600" dirty="0"/>
          </a:p>
        </p:txBody>
      </p:sp>
      <p:sp>
        <p:nvSpPr>
          <p:cNvPr id="250" name="textbox 250"/>
          <p:cNvSpPr/>
          <p:nvPr/>
        </p:nvSpPr>
        <p:spPr>
          <a:xfrm>
            <a:off x="9791740" y="6141813"/>
            <a:ext cx="92710" cy="127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00"/>
              </a:lnSpc>
            </a:pPr>
            <a:r>
              <a:rPr sz="500" kern="0" spc="10" dirty="0">
                <a:solidFill>
                  <a:srgbClr val="2A3A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里</a:t>
            </a:r>
            <a:endParaRPr lang="en-US" altLang="en-US" sz="500" dirty="0"/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524560" y="6153134"/>
            <a:ext cx="63398" cy="101635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068020" y="6153134"/>
            <a:ext cx="57180" cy="101635"/>
          </a:xfrm>
          <a:prstGeom prst="rect">
            <a:avLst/>
          </a:prstGeom>
        </p:spPr>
      </p:pic>
      <p:sp>
        <p:nvSpPr>
          <p:cNvPr id="256" name="textbox 256"/>
          <p:cNvSpPr/>
          <p:nvPr/>
        </p:nvSpPr>
        <p:spPr>
          <a:xfrm>
            <a:off x="3289259" y="6135730"/>
            <a:ext cx="73025" cy="1625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07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endParaRPr lang="en-US" altLang="en-US" sz="800" dirty="0"/>
          </a:p>
        </p:txBody>
      </p:sp>
      <p:sp>
        <p:nvSpPr>
          <p:cNvPr id="258" name="textbox 258"/>
          <p:cNvSpPr/>
          <p:nvPr/>
        </p:nvSpPr>
        <p:spPr>
          <a:xfrm>
            <a:off x="2800360" y="6149393"/>
            <a:ext cx="54610" cy="112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endParaRPr lang="en-US" altLang="en-US" sz="500" dirty="0"/>
          </a:p>
        </p:txBody>
      </p:sp>
      <p:sp>
        <p:nvSpPr>
          <p:cNvPr id="260" name="textbox 260"/>
          <p:cNvSpPr/>
          <p:nvPr/>
        </p:nvSpPr>
        <p:spPr>
          <a:xfrm>
            <a:off x="8350281" y="6149393"/>
            <a:ext cx="54610" cy="112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endParaRPr lang="en-US" altLang="en-US" sz="5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900" y="3935730"/>
            <a:ext cx="3855720" cy="2171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2630" y="4773930"/>
            <a:ext cx="807720" cy="101346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2B549966-699B-EEBA-6ADF-D84FFAD4D3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4" name="textbox 264"/>
          <p:cNvSpPr/>
          <p:nvPr/>
        </p:nvSpPr>
        <p:spPr>
          <a:xfrm>
            <a:off x="1047760" y="4389351"/>
            <a:ext cx="7048500" cy="552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24765" eaLnBrk="0">
              <a:lnSpc>
                <a:spcPct val="83000"/>
              </a:lnSpc>
            </a:pPr>
            <a:r>
              <a:rPr lang="ko-KR" altLang="en-US" dirty="0" smtClean="0"/>
              <a:t>모든 </a:t>
            </a:r>
            <a:r>
              <a:rPr lang="ko-KR" altLang="en-US" dirty="0"/>
              <a:t>과목이 빛나는 곳에서 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본제품을</a:t>
            </a:r>
            <a:r>
              <a:rPr lang="ko-KR" altLang="en-US" dirty="0" smtClean="0"/>
              <a:t> 통한 </a:t>
            </a:r>
            <a:r>
              <a:rPr lang="ko-KR" altLang="en-US" dirty="0" err="1"/>
              <a:t>리그나이트</a:t>
            </a:r>
            <a:r>
              <a:rPr lang="ko-KR" altLang="en-US" dirty="0"/>
              <a:t> 학습</a:t>
            </a:r>
            <a:endParaRPr lang="en-US" altLang="en-US" sz="600" dirty="0"/>
          </a:p>
          <a:p>
            <a:pPr marL="12700" eaLnBrk="0">
              <a:lnSpc>
                <a:spcPct val="150000"/>
              </a:lnSpc>
              <a:spcBef>
                <a:spcPts val="5"/>
              </a:spcBef>
            </a:pPr>
            <a:r>
              <a:rPr lang="en-US" altLang="ko-KR" sz="1200" dirty="0" err="1"/>
              <a:t>PhET</a:t>
            </a:r>
            <a:r>
              <a:rPr lang="en-US" altLang="ko-KR" sz="1200" dirty="0"/>
              <a:t> </a:t>
            </a:r>
            <a:r>
              <a:rPr lang="ko-KR" altLang="en-US" sz="1200" dirty="0" err="1"/>
              <a:t>인터랙티브</a:t>
            </a:r>
            <a:r>
              <a:rPr lang="ko-KR" altLang="en-US" sz="1200" dirty="0"/>
              <a:t> 시뮬레이션 </a:t>
            </a:r>
            <a:r>
              <a:rPr lang="en-US" altLang="ko-KR" sz="1200" dirty="0"/>
              <a:t>- </a:t>
            </a:r>
            <a:r>
              <a:rPr lang="ko-KR" altLang="en-US" sz="1200" dirty="0"/>
              <a:t>과학과 수학의 세계로 가는 관문으로</a:t>
            </a:r>
            <a:r>
              <a:rPr lang="en-US" altLang="ko-KR" sz="1200" dirty="0"/>
              <a:t>, </a:t>
            </a:r>
            <a:r>
              <a:rPr lang="ko-KR" altLang="en-US" sz="1200" dirty="0"/>
              <a:t>현재 </a:t>
            </a:r>
            <a:r>
              <a:rPr lang="ko-KR" altLang="en-US" sz="1200" dirty="0" smtClean="0"/>
              <a:t>본 제품이 있습니다</a:t>
            </a:r>
            <a:r>
              <a:rPr lang="en-US" altLang="ko-KR" sz="1200" dirty="0" smtClean="0"/>
              <a:t>.</a:t>
            </a:r>
            <a:endParaRPr lang="en-US" altLang="en-US"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457179" y="2474621"/>
            <a:ext cx="4606925" cy="704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 </a:t>
            </a:r>
            <a:r>
              <a:rPr sz="21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SIMULATIONS</a:t>
            </a:r>
            <a:endParaRPr lang="en-US" altLang="en-US" sz="2100" dirty="0"/>
          </a:p>
          <a:p>
            <a:pPr marL="3930650" algn="l" rtl="0" eaLnBrk="0">
              <a:lnSpc>
                <a:spcPct val="88000"/>
              </a:lnSpc>
              <a:spcBef>
                <a:spcPts val="111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Kepler's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Laws</a:t>
            </a:r>
            <a:endParaRPr lang="en-US" altLang="en-US" sz="500" dirty="0"/>
          </a:p>
          <a:p>
            <a:pPr algn="l" rtl="0" eaLnBrk="0">
              <a:lnSpc>
                <a:spcPct val="101000"/>
              </a:lnSpc>
            </a:pPr>
            <a:endParaRPr lang="en-US" altLang="en-US" sz="400" dirty="0"/>
          </a:p>
          <a:p>
            <a:pPr algn="r" rtl="0" eaLnBrk="0">
              <a:lnSpc>
                <a:spcPts val="1120"/>
              </a:lnSpc>
              <a:spcBef>
                <a:spcPts val="5"/>
              </a:spcBef>
            </a:pPr>
            <a:r>
              <a:rPr sz="900" b="1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b="1" kern="0" spc="-70" dirty="0">
                <a:solidFill>
                  <a:srgbClr val="009F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r>
              <a:rPr sz="900" b="1" kern="0" spc="-70" dirty="0">
                <a:solidFill>
                  <a:srgbClr val="9F00B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民</a:t>
            </a:r>
            <a:r>
              <a:rPr sz="900" b="1" kern="0" spc="-70" dirty="0">
                <a:solidFill>
                  <a:srgbClr val="009F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[</a:t>
            </a:r>
            <a:r>
              <a:rPr sz="900" kern="0" spc="-70" dirty="0">
                <a:solidFill>
                  <a:srgbClr val="FB4B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|</a:t>
            </a:r>
            <a:r>
              <a:rPr sz="900" kern="0" spc="170" dirty="0">
                <a:solidFill>
                  <a:srgbClr val="FB4B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70" baseline="4000" dirty="0">
                <a:solidFill>
                  <a:srgbClr val="9F00B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endParaRPr lang="en-US" altLang="en-US" sz="1400" baseline="4000" dirty="0"/>
          </a:p>
        </p:txBody>
      </p:sp>
      <p:pic>
        <p:nvPicPr>
          <p:cNvPr id="268" name="picture 2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29600" y="5283197"/>
            <a:ext cx="1130320" cy="1130335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13060" y="5264132"/>
            <a:ext cx="1117640" cy="1143022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03699" y="5283197"/>
            <a:ext cx="1130320" cy="1123957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001220" y="5283197"/>
            <a:ext cx="1123980" cy="1123957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419818" y="5283197"/>
            <a:ext cx="1130320" cy="1111270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003279" y="5283197"/>
            <a:ext cx="1111300" cy="1111270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4375200" y="1551451"/>
            <a:ext cx="2644775" cy="304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25550" algn="l" rtl="0" eaLnBrk="0">
              <a:lnSpc>
                <a:spcPct val="87000"/>
              </a:lnSpc>
            </a:pPr>
            <a:r>
              <a:rPr sz="500" kern="0" spc="1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Projectile</a:t>
            </a:r>
            <a:r>
              <a:rPr sz="500" kern="0" spc="12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        </a:t>
            </a:r>
            <a:r>
              <a:rPr sz="500" kern="0" spc="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Center;</a:t>
            </a:r>
            <a:endParaRPr lang="en-US" altLang="en-US" sz="500" dirty="0"/>
          </a:p>
          <a:p>
            <a:pPr marL="62230" algn="l" rtl="0" eaLnBrk="0">
              <a:lnSpc>
                <a:spcPts val="1675"/>
              </a:lnSpc>
              <a:tabLst>
                <a:tab pos="112395" algn="l"/>
              </a:tabLst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500" kern="0" spc="-9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500" kern="0" spc="-18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b="1" kern="0" spc="180" dirty="0">
                <a:solidFill>
                  <a:srgbClr val="00933A">
                    <a:alpha val="100000"/>
                  </a:srgbClr>
                </a:solidFill>
                <a:latin typeface="华文彩云" panose="02010800040101010101" charset="-122"/>
                <a:ea typeface="华文彩云" panose="02010800040101010101" charset="-122"/>
                <a:cs typeface="华文彩云" panose="02010800040101010101" charset="-122"/>
              </a:rPr>
              <a:t>四</a:t>
            </a: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ribut</a:t>
            </a:r>
            <a:r>
              <a:rPr sz="500" kern="0" spc="-2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ions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endParaRPr lang="en-US" altLang="en-US" sz="300" dirty="0"/>
          </a:p>
        </p:txBody>
      </p:sp>
      <p:pic>
        <p:nvPicPr>
          <p:cNvPr id="286" name="picture 2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387900" y="1651193"/>
            <a:ext cx="100710" cy="191670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7958326" y="2880171"/>
            <a:ext cx="664209" cy="306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7145" algn="l" rtl="0" eaLnBrk="0">
              <a:lnSpc>
                <a:spcPct val="89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Solar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</a:t>
            </a:r>
            <a:endParaRPr lang="en-US" altLang="en-US" sz="500" dirty="0"/>
          </a:p>
          <a:p>
            <a:pPr algn="l" rtl="0" eaLnBrk="0">
              <a:lnSpc>
                <a:spcPct val="102000"/>
              </a:lnSpc>
            </a:pPr>
            <a:endParaRPr lang="en-US" altLang="en-US" sz="500" dirty="0"/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 </a:t>
            </a:r>
            <a:r>
              <a:rPr sz="900" b="1" kern="0" spc="-30" dirty="0">
                <a:solidFill>
                  <a:srgbClr val="00AA55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r>
              <a:rPr sz="900" kern="0" spc="10" dirty="0">
                <a:solidFill>
                  <a:srgbClr val="00AA55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       </a:t>
            </a:r>
            <a:r>
              <a:rPr sz="900" b="1" kern="0" spc="-30" dirty="0">
                <a:solidFill>
                  <a:srgbClr val="9D00B6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endParaRPr lang="en-US" altLang="en-US" sz="900" dirty="0"/>
          </a:p>
        </p:txBody>
      </p:sp>
      <p:sp>
        <p:nvSpPr>
          <p:cNvPr id="290" name="textbox 290"/>
          <p:cNvSpPr/>
          <p:nvPr/>
        </p:nvSpPr>
        <p:spPr>
          <a:xfrm>
            <a:off x="5588060" y="2881315"/>
            <a:ext cx="457200" cy="3003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Sound Waves</a:t>
            </a:r>
            <a:endParaRPr lang="en-US" altLang="en-US" sz="500" dirty="0"/>
          </a:p>
          <a:p>
            <a:pPr algn="l" rtl="0" eaLnBrk="0">
              <a:lnSpc>
                <a:spcPct val="113000"/>
              </a:lnSpc>
            </a:pPr>
            <a:endParaRPr lang="en-US" altLang="en-US" sz="400" dirty="0"/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endParaRPr lang="en-US" altLang="en-US" sz="900" dirty="0"/>
          </a:p>
        </p:txBody>
      </p:sp>
      <p:sp>
        <p:nvSpPr>
          <p:cNvPr id="292" name="textbox 292"/>
          <p:cNvSpPr/>
          <p:nvPr/>
        </p:nvSpPr>
        <p:spPr>
          <a:xfrm>
            <a:off x="6769100" y="2878171"/>
            <a:ext cx="344804" cy="292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Quadrilate</a:t>
            </a:r>
            <a:endParaRPr lang="en-US" altLang="en-US" sz="500" dirty="0"/>
          </a:p>
          <a:p>
            <a:pPr algn="l" rtl="0" eaLnBrk="0">
              <a:lnSpc>
                <a:spcPct val="109000"/>
              </a:lnSpc>
            </a:pPr>
            <a:endParaRPr lang="en-US" altLang="en-US" sz="400" dirty="0"/>
          </a:p>
          <a:p>
            <a:pPr marL="13970" algn="l" rtl="0" eaLnBrk="0">
              <a:lnSpc>
                <a:spcPct val="97000"/>
              </a:lnSpc>
              <a:spcBef>
                <a:spcPts val="5"/>
              </a:spcBef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日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</a:t>
            </a:r>
            <a:r>
              <a:rPr sz="900" b="1" kern="0" spc="-40" dirty="0">
                <a:solidFill>
                  <a:srgbClr val="009D4E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四</a:t>
            </a:r>
            <a:endParaRPr lang="en-US" altLang="en-US" sz="900" dirty="0"/>
          </a:p>
        </p:txBody>
      </p:sp>
      <p:sp>
        <p:nvSpPr>
          <p:cNvPr id="294" name="textbox 294"/>
          <p:cNvSpPr/>
          <p:nvPr/>
        </p:nvSpPr>
        <p:spPr>
          <a:xfrm>
            <a:off x="7551846" y="3012374"/>
            <a:ext cx="137160" cy="160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900" b="1" kern="0" spc="-20" dirty="0">
                <a:solidFill>
                  <a:srgbClr val="9A00B2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endParaRPr lang="en-US" altLang="en-US" sz="900" dirty="0"/>
          </a:p>
        </p:txBody>
      </p:sp>
      <p:pic>
        <p:nvPicPr>
          <p:cNvPr id="296" name="picture 2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37060" y="3441687"/>
            <a:ext cx="234939" cy="50817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7183525" y="3025163"/>
            <a:ext cx="82550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b="1" kern="0" spc="-20" dirty="0">
                <a:solidFill>
                  <a:srgbClr val="9A00B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endParaRPr lang="en-US" altLang="en-US" sz="9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79155E3-0C2E-6823-77AD-D84043085E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8281793" y="4481196"/>
            <a:ext cx="3299459" cy="2126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eaLnBrk="0">
              <a:lnSpc>
                <a:spcPct val="150000"/>
              </a:lnSpc>
            </a:pPr>
            <a:r>
              <a:rPr lang="ko-KR" altLang="en-US" sz="1200" dirty="0">
                <a:solidFill>
                  <a:schemeClr val="bg1"/>
                </a:solidFill>
              </a:rPr>
              <a:t>초등학교부터 고등교육까지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저희 플랫폼은 다음을 다룹니다</a:t>
            </a:r>
            <a:r>
              <a:rPr lang="ko-KR" altLang="en-US" sz="500" dirty="0">
                <a:solidFill>
                  <a:schemeClr val="bg1"/>
                </a:solidFill>
              </a:rPr>
              <a:t/>
            </a:r>
            <a:br>
              <a:rPr lang="ko-KR" altLang="en-US" sz="500" dirty="0">
                <a:solidFill>
                  <a:schemeClr val="bg1"/>
                </a:solidFill>
              </a:rPr>
            </a:br>
            <a:r>
              <a:rPr lang="ko-KR" altLang="en-US" sz="1200" dirty="0">
                <a:solidFill>
                  <a:schemeClr val="bg1"/>
                </a:solidFill>
              </a:rPr>
              <a:t>다양한 주제를 통해 호기심을 불러일으키고 심층적인 이해를 촉진하고 커리큘럼을 </a:t>
            </a:r>
            <a:r>
              <a:rPr lang="ko-KR" altLang="en-US" sz="1200" dirty="0" err="1">
                <a:solidFill>
                  <a:schemeClr val="bg1"/>
                </a:solidFill>
              </a:rPr>
              <a:t>맞춤화하고</a:t>
            </a:r>
            <a:r>
              <a:rPr lang="ko-KR" altLang="en-US" sz="1200" dirty="0">
                <a:solidFill>
                  <a:schemeClr val="bg1"/>
                </a:solidFill>
              </a:rPr>
              <a:t> 역동적인 콘텐츠를 제작하며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교육을 혁신하고 학습자가 더 많은 것을 달성할 수 있도록 지원하는 학습 혁명에 </a:t>
            </a:r>
            <a:r>
              <a:rPr lang="ko-KR" altLang="en-US" sz="1200" dirty="0" smtClean="0">
                <a:solidFill>
                  <a:schemeClr val="bg1"/>
                </a:solidFill>
              </a:rPr>
              <a:t>기여합니다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."</a:t>
            </a:r>
            <a:endParaRPr lang="en-US" altLang="en-US" sz="700" dirty="0">
              <a:solidFill>
                <a:schemeClr val="bg1"/>
              </a:solidFill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539719" y="443936"/>
            <a:ext cx="6912609" cy="635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rtl="0" eaLnBrk="0">
              <a:lnSpc>
                <a:spcPct val="96000"/>
              </a:lnSpc>
            </a:pPr>
            <a:endParaRPr lang="en-US" altLang="en-US" sz="100" dirty="0"/>
          </a:p>
          <a:p>
            <a:pPr algn="ctr" eaLnBrk="0">
              <a:lnSpc>
                <a:spcPct val="150000"/>
              </a:lnSpc>
            </a:pPr>
            <a:r>
              <a:rPr lang="ko-KR" altLang="en-US" dirty="0"/>
              <a:t>교육 강화</a:t>
            </a:r>
            <a:r>
              <a:rPr lang="en-US" altLang="ko-KR" dirty="0"/>
              <a:t>, </a:t>
            </a:r>
            <a:r>
              <a:rPr lang="ko-KR" altLang="en-US" dirty="0" err="1"/>
              <a:t>인사이트</a:t>
            </a:r>
            <a:r>
              <a:rPr lang="ko-KR" altLang="en-US" dirty="0"/>
              <a:t> 증폭</a:t>
            </a:r>
            <a:r>
              <a:rPr lang="ko-KR" altLang="en-US" sz="2800" dirty="0"/>
              <a:t/>
            </a:r>
            <a:br>
              <a:rPr lang="ko-KR" altLang="en-US" sz="2800" dirty="0"/>
            </a:br>
            <a:r>
              <a:rPr lang="en-US" altLang="ko-KR" sz="1200" dirty="0"/>
              <a:t>-</a:t>
            </a:r>
            <a:r>
              <a:rPr lang="ko-KR" altLang="en-US" sz="1200" dirty="0"/>
              <a:t>과학과 수학의 세계로 향하는 관문</a:t>
            </a:r>
            <a:endParaRPr lang="en-US" altLang="en-US" sz="1000" dirty="0"/>
          </a:p>
        </p:txBody>
      </p:sp>
      <p:sp>
        <p:nvSpPr>
          <p:cNvPr id="312" name="textbox 312"/>
          <p:cNvSpPr/>
          <p:nvPr/>
        </p:nvSpPr>
        <p:spPr>
          <a:xfrm>
            <a:off x="2971779" y="6427777"/>
            <a:ext cx="2140585" cy="179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Courseware</a:t>
            </a:r>
            <a:r>
              <a:rPr sz="12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Function-Ucourse</a:t>
            </a:r>
            <a:endParaRPr lang="en-US" altLang="en-US" sz="1200" dirty="0"/>
          </a:p>
        </p:txBody>
      </p:sp>
      <p:sp>
        <p:nvSpPr>
          <p:cNvPr id="314" name="textbox 314"/>
          <p:cNvSpPr/>
          <p:nvPr/>
        </p:nvSpPr>
        <p:spPr>
          <a:xfrm>
            <a:off x="3225861" y="5364246"/>
            <a:ext cx="1830070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600" kern="0" spc="2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Cells</a:t>
            </a:r>
            <a:r>
              <a:rPr sz="3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1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3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1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Organlsms</a:t>
            </a: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</a:t>
            </a:r>
            <a:r>
              <a:rPr sz="1600" kern="0" spc="10" baseline="-10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Riatouch</a:t>
            </a:r>
            <a:endParaRPr lang="en-US" altLang="en-US" sz="1600" baseline="-10000" dirty="0"/>
          </a:p>
        </p:txBody>
      </p:sp>
      <p:sp>
        <p:nvSpPr>
          <p:cNvPr id="318" name="textbox 318"/>
          <p:cNvSpPr/>
          <p:nvPr/>
        </p:nvSpPr>
        <p:spPr>
          <a:xfrm>
            <a:off x="6451620" y="5878413"/>
            <a:ext cx="946785" cy="193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0" baseline="-15000" dirty="0"/>
          </a:p>
        </p:txBody>
      </p:sp>
      <p:sp>
        <p:nvSpPr>
          <p:cNvPr id="320" name="textbox 320"/>
          <p:cNvSpPr/>
          <p:nvPr/>
        </p:nvSpPr>
        <p:spPr>
          <a:xfrm>
            <a:off x="9613859" y="4090216"/>
            <a:ext cx="345440" cy="179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Quiz</a:t>
            </a:r>
            <a:endParaRPr lang="en-US" altLang="en-US" sz="1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840" y="5934075"/>
            <a:ext cx="1112520" cy="1371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830" y="1508760"/>
            <a:ext cx="1209040" cy="181356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94FC428-0F9D-C714-1F04-A5F4139314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86019" y="2184410"/>
            <a:ext cx="2501920" cy="1511297"/>
          </a:xfrm>
          <a:prstGeom prst="rect">
            <a:avLst/>
          </a:prstGeom>
        </p:spPr>
      </p:pic>
      <p:sp>
        <p:nvSpPr>
          <p:cNvPr id="338" name="textbox 338"/>
          <p:cNvSpPr/>
          <p:nvPr/>
        </p:nvSpPr>
        <p:spPr>
          <a:xfrm>
            <a:off x="1134745" y="569934"/>
            <a:ext cx="5853430" cy="1052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rtl="0" eaLnBrk="0">
              <a:lnSpc>
                <a:spcPct val="150000"/>
              </a:lnSpc>
            </a:pPr>
            <a:endParaRPr lang="en-US" altLang="en-US" sz="100" dirty="0"/>
          </a:p>
          <a:p>
            <a:pPr marL="12700" algn="ctr" eaLnBrk="0">
              <a:lnSpc>
                <a:spcPct val="150000"/>
              </a:lnSpc>
            </a:pPr>
            <a:r>
              <a:rPr lang="en-US" altLang="ko-KR" sz="2000" b="1" dirty="0" smtClean="0"/>
              <a:t>3D </a:t>
            </a:r>
            <a:r>
              <a:rPr lang="ko-KR" altLang="en-US" sz="2000" b="1" dirty="0"/>
              <a:t>비전의 핵심</a:t>
            </a:r>
            <a:r>
              <a:rPr lang="ko-KR" altLang="en-US" sz="2800" dirty="0"/>
              <a:t/>
            </a:r>
            <a:br>
              <a:rPr lang="ko-KR" altLang="en-US" sz="2800" dirty="0"/>
            </a:br>
            <a:r>
              <a:rPr lang="ko-KR" altLang="en-US" sz="1600" dirty="0"/>
              <a:t>아이디어를 현실로 전환하기</a:t>
            </a:r>
            <a:endParaRPr lang="en-US" altLang="en-US" sz="2400" dirty="0"/>
          </a:p>
        </p:txBody>
      </p:sp>
      <p:sp>
        <p:nvSpPr>
          <p:cNvPr id="340" name="textbox 340"/>
          <p:cNvSpPr/>
          <p:nvPr/>
        </p:nvSpPr>
        <p:spPr>
          <a:xfrm>
            <a:off x="2424794" y="3840031"/>
            <a:ext cx="2686050" cy="1450426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rtl="0" eaLnBrk="0"/>
            <a:endParaRPr lang="en-US" altLang="en-US" sz="100" dirty="0"/>
          </a:p>
          <a:p>
            <a:pPr marL="533400" eaLnBrk="0"/>
            <a:r>
              <a:rPr lang="ko-KR" altLang="en-US" dirty="0"/>
              <a:t>자연 </a:t>
            </a:r>
            <a:r>
              <a:rPr lang="ko-KR" altLang="en-US" dirty="0" smtClean="0"/>
              <a:t>과학</a:t>
            </a:r>
            <a:endParaRPr lang="en-US" altLang="ko-KR" dirty="0" smtClean="0"/>
          </a:p>
          <a:p>
            <a:pPr marL="533400" eaLnBrk="0"/>
            <a:r>
              <a:rPr lang="ko-KR" altLang="en-US" sz="1100" dirty="0" smtClean="0"/>
              <a:t>해부학 </a:t>
            </a:r>
            <a:r>
              <a:rPr lang="ko-KR" altLang="en-US" sz="1100" dirty="0"/>
              <a:t>및 생리학</a:t>
            </a:r>
            <a:r>
              <a:rPr lang="ko-KR" altLang="en-US" sz="500" dirty="0"/>
              <a:t/>
            </a:r>
            <a:br>
              <a:rPr lang="ko-KR" altLang="en-US" sz="500" dirty="0"/>
            </a:br>
            <a:r>
              <a:rPr lang="ko-KR" altLang="en-US" sz="1100" dirty="0"/>
              <a:t>지리 및 지구 과학</a:t>
            </a:r>
            <a:r>
              <a:rPr lang="ko-KR" altLang="en-US" sz="500" dirty="0"/>
              <a:t/>
            </a:r>
            <a:br>
              <a:rPr lang="ko-KR" altLang="en-US" sz="500" dirty="0"/>
            </a:br>
            <a:r>
              <a:rPr lang="ko-KR" altLang="en-US" sz="1100" dirty="0"/>
              <a:t>화학 및 분자 구조</a:t>
            </a:r>
            <a:r>
              <a:rPr lang="ko-KR" altLang="en-US" sz="500" dirty="0"/>
              <a:t/>
            </a:r>
            <a:br>
              <a:rPr lang="ko-KR" altLang="en-US" sz="500" dirty="0"/>
            </a:br>
            <a:r>
              <a:rPr lang="ko-KR" altLang="en-US" sz="1100" dirty="0"/>
              <a:t>생물학 및 생태학</a:t>
            </a:r>
            <a:r>
              <a:rPr lang="ko-KR" altLang="en-US" sz="500" dirty="0"/>
              <a:t/>
            </a:r>
            <a:br>
              <a:rPr lang="ko-KR" altLang="en-US" sz="500" dirty="0"/>
            </a:br>
            <a:r>
              <a:rPr lang="ko-KR" altLang="en-US" sz="1100" dirty="0"/>
              <a:t>천문학 및 우주 과학 물리학 및 역학</a:t>
            </a:r>
            <a:endParaRPr lang="en-US" altLang="en-US" sz="500" dirty="0"/>
          </a:p>
        </p:txBody>
      </p:sp>
      <p:sp>
        <p:nvSpPr>
          <p:cNvPr id="342" name="textbox 342"/>
          <p:cNvSpPr/>
          <p:nvPr/>
        </p:nvSpPr>
        <p:spPr>
          <a:xfrm>
            <a:off x="5975400" y="5534303"/>
            <a:ext cx="2147570" cy="980797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615950" algn="l" rtl="0" eaLnBrk="0">
              <a:lnSpc>
                <a:spcPct val="75000"/>
              </a:lnSpc>
              <a:spcBef>
                <a:spcPts val="910"/>
              </a:spcBef>
            </a:pPr>
            <a:endParaRPr sz="1100" b="1" kern="0" spc="-40" dirty="0">
              <a:solidFill>
                <a:srgbClr val="7400FA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15950" eaLnBrk="0">
              <a:lnSpc>
                <a:spcPct val="75000"/>
              </a:lnSpc>
              <a:spcBef>
                <a:spcPts val="910"/>
              </a:spcBef>
            </a:pPr>
            <a:r>
              <a:rPr lang="ko-KR" altLang="en-US" dirty="0" smtClean="0"/>
              <a:t>사회과학</a:t>
            </a:r>
            <a:endParaRPr lang="en-US" altLang="ko-KR" dirty="0" smtClean="0"/>
          </a:p>
          <a:p>
            <a:pPr marL="615950" eaLnBrk="0">
              <a:lnSpc>
                <a:spcPct val="75000"/>
              </a:lnSpc>
              <a:spcBef>
                <a:spcPts val="910"/>
              </a:spcBef>
            </a:pPr>
            <a:r>
              <a:rPr lang="ko-KR" altLang="en-US" sz="1050" dirty="0"/>
              <a:t>환경 과학 및 지속 가능성</a:t>
            </a:r>
            <a:endParaRPr lang="en-US" altLang="en-US" sz="400" dirty="0"/>
          </a:p>
        </p:txBody>
      </p:sp>
      <p:sp>
        <p:nvSpPr>
          <p:cNvPr id="344" name="textbox 344"/>
          <p:cNvSpPr/>
          <p:nvPr/>
        </p:nvSpPr>
        <p:spPr>
          <a:xfrm>
            <a:off x="6163914" y="3561022"/>
            <a:ext cx="2082173" cy="729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marL="12700" eaLnBrk="0">
              <a:lnSpc>
                <a:spcPct val="81000"/>
              </a:lnSpc>
              <a:spcBef>
                <a:spcPts val="340"/>
              </a:spcBef>
            </a:pPr>
            <a:r>
              <a:rPr lang="ko-KR" altLang="en-US" dirty="0"/>
              <a:t>엔지니어링 및 기술 </a:t>
            </a:r>
            <a:r>
              <a:rPr lang="ko-KR" altLang="en-US" sz="1100" dirty="0"/>
              <a:t>엔진 및 로봇 공학</a:t>
            </a:r>
            <a:endParaRPr lang="en-US" altLang="en-US" sz="500" dirty="0"/>
          </a:p>
        </p:txBody>
      </p:sp>
      <p:sp>
        <p:nvSpPr>
          <p:cNvPr id="346" name="textbox 346"/>
          <p:cNvSpPr/>
          <p:nvPr/>
        </p:nvSpPr>
        <p:spPr>
          <a:xfrm>
            <a:off x="9488159" y="3336495"/>
            <a:ext cx="1461769" cy="954142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23215" algn="l" rtl="0" eaLnBrk="0">
              <a:lnSpc>
                <a:spcPct val="78000"/>
              </a:lnSpc>
              <a:spcBef>
                <a:spcPts val="1305"/>
              </a:spcBef>
            </a:pPr>
            <a:endParaRPr sz="1100" b="1" kern="0" spc="-10" dirty="0">
              <a:solidFill>
                <a:srgbClr val="7500FB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215" eaLnBrk="0">
              <a:lnSpc>
                <a:spcPct val="78000"/>
              </a:lnSpc>
              <a:spcBef>
                <a:spcPts val="1305"/>
              </a:spcBef>
            </a:pPr>
            <a:r>
              <a:rPr lang="ko-KR" altLang="en-US" dirty="0" smtClean="0"/>
              <a:t>수학</a:t>
            </a:r>
            <a:endParaRPr lang="en-US" altLang="ko-KR" dirty="0" smtClean="0"/>
          </a:p>
          <a:p>
            <a:pPr marL="323215" eaLnBrk="0">
              <a:lnSpc>
                <a:spcPct val="78000"/>
              </a:lnSpc>
              <a:spcBef>
                <a:spcPts val="1305"/>
              </a:spcBef>
            </a:pPr>
            <a:r>
              <a:rPr lang="ko-KR" altLang="en-US" sz="1200" dirty="0"/>
              <a:t>수학과 기하학</a:t>
            </a:r>
            <a:endParaRPr lang="en-US" altLang="en-US" sz="600" dirty="0"/>
          </a:p>
        </p:txBody>
      </p:sp>
      <p:sp>
        <p:nvSpPr>
          <p:cNvPr id="352" name="textbox 352"/>
          <p:cNvSpPr/>
          <p:nvPr/>
        </p:nvSpPr>
        <p:spPr>
          <a:xfrm>
            <a:off x="9728220" y="5450241"/>
            <a:ext cx="870585" cy="8362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6865" algn="l" rtl="0" eaLnBrk="0">
              <a:lnSpc>
                <a:spcPct val="66000"/>
              </a:lnSpc>
              <a:spcBef>
                <a:spcPts val="1110"/>
              </a:spcBef>
            </a:pPr>
            <a:endParaRPr sz="1100" b="1" kern="0" spc="-20" dirty="0">
              <a:solidFill>
                <a:srgbClr val="7600FD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66000"/>
              </a:lnSpc>
              <a:spcBef>
                <a:spcPts val="1110"/>
              </a:spcBef>
            </a:pPr>
            <a:r>
              <a:rPr lang="ko-KR" altLang="en-US" sz="1100" b="1" kern="0" spc="-20" dirty="0" smtClean="0">
                <a:solidFill>
                  <a:srgbClr val="7600FD">
                    <a:alpha val="100000"/>
                  </a:srgbClr>
                </a:solidFill>
                <a:latin typeface="Arial" panose="020B0604020202020204"/>
                <a:cs typeface="Arial" panose="020B0604020202020204"/>
              </a:rPr>
              <a:t>예술</a:t>
            </a:r>
            <a:endParaRPr lang="en-US" altLang="en-US" sz="1100" dirty="0"/>
          </a:p>
          <a:p>
            <a:pPr marL="63500" algn="l" rtl="0" eaLnBrk="0">
              <a:lnSpc>
                <a:spcPts val="1225"/>
              </a:lnSpc>
            </a:pPr>
            <a:r>
              <a:rPr lang="ko-KR" altLang="en-US" sz="900" kern="0" spc="-10" dirty="0" smtClea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예술과 디자인</a:t>
            </a:r>
            <a:endParaRPr lang="en-US" altLang="en-US" sz="9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300" y="3478530"/>
            <a:ext cx="990600" cy="1295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8185" y="3478530"/>
            <a:ext cx="990600" cy="129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835" y="5600065"/>
            <a:ext cx="990600" cy="129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285" y="5600065"/>
            <a:ext cx="1180465" cy="15430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D19D763-3844-53F1-1F6A-A65D20D4FB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64" name="textbox 364"/>
          <p:cNvSpPr/>
          <p:nvPr/>
        </p:nvSpPr>
        <p:spPr>
          <a:xfrm>
            <a:off x="482600" y="575945"/>
            <a:ext cx="8037195" cy="828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62865" eaLnBrk="0">
              <a:lnSpc>
                <a:spcPct val="83000"/>
              </a:lnSpc>
            </a:pPr>
            <a:r>
              <a:rPr sz="2800" b="1" kern="0" spc="0" dirty="0" smtClean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DMS</a:t>
            </a:r>
            <a:r>
              <a:rPr sz="2800" b="1" kern="0" spc="80" dirty="0" smtClean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lang="en-US" altLang="ko-KR" dirty="0"/>
              <a:t>"</a:t>
            </a:r>
            <a:r>
              <a:rPr lang="ko-KR" altLang="en-US" dirty="0"/>
              <a:t>간단하고 간소화하며 안전합니다</a:t>
            </a:r>
            <a:r>
              <a:rPr lang="en-US" altLang="ko-KR" dirty="0"/>
              <a:t>."</a:t>
            </a:r>
            <a:endParaRPr lang="en-US" altLang="en-US" sz="700" dirty="0"/>
          </a:p>
          <a:p>
            <a:pPr marL="12700" eaLnBrk="0">
              <a:lnSpc>
                <a:spcPct val="77000"/>
              </a:lnSpc>
              <a:spcBef>
                <a:spcPts val="5"/>
              </a:spcBef>
            </a:pPr>
            <a:r>
              <a:rPr lang="ko-KR" altLang="en-US" sz="1400" dirty="0"/>
              <a:t>하나의 통합 플랫폼에서 </a:t>
            </a:r>
            <a:r>
              <a:rPr lang="ko-KR" altLang="en-US" sz="1400" dirty="0" smtClean="0"/>
              <a:t>문서를 </a:t>
            </a:r>
            <a:r>
              <a:rPr lang="ko-KR" altLang="en-US" sz="1400" dirty="0"/>
              <a:t>보호하고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관리를 </a:t>
            </a:r>
            <a:r>
              <a:rPr lang="ko-KR" altLang="en-US" sz="1400" dirty="0"/>
              <a:t>스마트하게 하며</a:t>
            </a:r>
            <a:r>
              <a:rPr lang="en-US" altLang="ko-KR" sz="1400" dirty="0"/>
              <a:t>, </a:t>
            </a:r>
            <a:r>
              <a:rPr lang="ko-KR" altLang="en-US" sz="1400" dirty="0"/>
              <a:t>원활한 경험을 즐기세요</a:t>
            </a:r>
            <a:r>
              <a:rPr lang="en-US" altLang="ko-KR" sz="1400" dirty="0"/>
              <a:t>!"</a:t>
            </a:r>
            <a:endParaRPr lang="en-US" altLang="en-US" sz="1050" b="1" kern="0" spc="-40" dirty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66" name="picture 3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48561" y="3879845"/>
            <a:ext cx="4438618" cy="787435"/>
          </a:xfrm>
          <a:prstGeom prst="rect">
            <a:avLst/>
          </a:prstGeom>
        </p:spPr>
      </p:pic>
      <p:pic>
        <p:nvPicPr>
          <p:cNvPr id="368" name="picture 3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96200" y="2571750"/>
            <a:ext cx="3168701" cy="761992"/>
          </a:xfrm>
          <a:prstGeom prst="rect">
            <a:avLst/>
          </a:prstGeom>
        </p:spPr>
      </p:pic>
      <p:sp>
        <p:nvSpPr>
          <p:cNvPr id="374" name="textbox 374"/>
          <p:cNvSpPr/>
          <p:nvPr/>
        </p:nvSpPr>
        <p:spPr>
          <a:xfrm>
            <a:off x="9389110" y="4749800"/>
            <a:ext cx="2541270" cy="1466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algn="l" defTabSz="914400" rtl="0">
              <a:lnSpc>
                <a:spcPct val="100000"/>
              </a:lnSpc>
              <a:buClrTx/>
              <a:buSzTx/>
              <a:buNone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legreya Sans"/>
                <a:ea typeface="Alegreya Sans"/>
                <a:cs typeface="Alegreya Sans"/>
              </a:rPr>
              <a:t> 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Remote   Control                  Save  Storage</a:t>
            </a:r>
          </a:p>
        </p:txBody>
      </p:sp>
      <p:sp>
        <p:nvSpPr>
          <p:cNvPr id="376" name="textbox 376"/>
          <p:cNvSpPr/>
          <p:nvPr/>
        </p:nvSpPr>
        <p:spPr>
          <a:xfrm>
            <a:off x="7507605" y="3333750"/>
            <a:ext cx="1035050" cy="3632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b="1" dirty="0"/>
          </a:p>
          <a:p>
            <a:pPr marL="50800" indent="-38100" algn="l" rtl="0" eaLnBrk="0">
              <a:lnSpc>
                <a:spcPct val="12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  Maintenance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</a:p>
          <a:p>
            <a:pPr marL="50800" indent="-38100" algn="l" rtl="0" eaLnBrk="0">
              <a:lnSpc>
                <a:spcPct val="12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Customization</a:t>
            </a:r>
            <a:endParaRPr lang="en-US" altLang="en-US" sz="800" b="1" dirty="0"/>
          </a:p>
        </p:txBody>
      </p:sp>
      <p:sp>
        <p:nvSpPr>
          <p:cNvPr id="380" name="textbox 380"/>
          <p:cNvSpPr/>
          <p:nvPr/>
        </p:nvSpPr>
        <p:spPr>
          <a:xfrm>
            <a:off x="9006840" y="3357880"/>
            <a:ext cx="770890" cy="3625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50800" indent="-38100" algn="l" rtl="0" eaLnBrk="0">
              <a:lnSpc>
                <a:spcPct val="121000"/>
              </a:lnSpc>
              <a:buClrTx/>
              <a:buSzTx/>
              <a:buNone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Secured</a:t>
            </a:r>
          </a:p>
          <a:p>
            <a:pPr marL="50800" indent="-38100" algn="l" rtl="0" eaLnBrk="0">
              <a:lnSpc>
                <a:spcPct val="121000"/>
              </a:lnSpc>
              <a:buClrTx/>
              <a:buSzTx/>
              <a:buNone/>
            </a:pPr>
            <a:r>
              <a:rPr lang="en-US"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ocument</a:t>
            </a:r>
          </a:p>
        </p:txBody>
      </p:sp>
      <p:sp>
        <p:nvSpPr>
          <p:cNvPr id="384" name="textbox 384"/>
          <p:cNvSpPr/>
          <p:nvPr/>
        </p:nvSpPr>
        <p:spPr>
          <a:xfrm>
            <a:off x="10242550" y="3422650"/>
            <a:ext cx="834390" cy="274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50800" indent="-38100" algn="l" defTabSz="914400" rtl="0" eaLnBrk="0">
              <a:lnSpc>
                <a:spcPct val="121000"/>
              </a:lnSpc>
              <a:buClrTx/>
              <a:buSzTx/>
              <a:buNone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Save Cosi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 t="3218" b="607"/>
          <a:stretch>
            <a:fillRect/>
          </a:stretch>
        </p:blipFill>
        <p:spPr>
          <a:xfrm>
            <a:off x="342900" y="1750060"/>
            <a:ext cx="6489065" cy="39166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42455" y="4699635"/>
            <a:ext cx="2446020" cy="2463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Recovering</a:t>
            </a:r>
            <a:r>
              <a:rPr sz="8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Fles</a:t>
            </a:r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      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Liberate</a:t>
            </a:r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Мапромег    </a:t>
            </a:r>
          </a:p>
          <a:p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                                          </a:t>
            </a:r>
            <a:endParaRPr sz="800" b="1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7B98FC-6EB2-47AA-36BF-A66C1DBDA7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picture 4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51460" y="1435105"/>
            <a:ext cx="6057838" cy="4216366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1742459" y="2626029"/>
            <a:ext cx="3076575" cy="958092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50000"/>
              </a:lnSpc>
            </a:pPr>
            <a:endParaRPr lang="en-US" altLang="en-US" sz="100" dirty="0">
              <a:solidFill>
                <a:schemeClr val="bg1"/>
              </a:solidFill>
            </a:endParaRPr>
          </a:p>
          <a:p>
            <a:pPr marL="12700" eaLnBrk="0"/>
            <a:r>
              <a:rPr lang="en-US" altLang="ko-KR" sz="1200" dirty="0">
                <a:solidFill>
                  <a:schemeClr val="bg1"/>
                </a:solidFill>
              </a:rPr>
              <a:t>"</a:t>
            </a:r>
            <a:r>
              <a:rPr lang="ko-KR" altLang="en-US" sz="1200" dirty="0" err="1">
                <a:solidFill>
                  <a:schemeClr val="bg1"/>
                </a:solidFill>
              </a:rPr>
              <a:t>클라우드</a:t>
            </a:r>
            <a:r>
              <a:rPr lang="ko-KR" altLang="en-US" sz="1200" dirty="0">
                <a:solidFill>
                  <a:schemeClr val="bg1"/>
                </a:solidFill>
              </a:rPr>
              <a:t> 동기화를 경험하세요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저희 서비스는 </a:t>
            </a:r>
            <a:r>
              <a:rPr lang="en-US" altLang="ko-KR" sz="1200" dirty="0">
                <a:solidFill>
                  <a:schemeClr val="bg1"/>
                </a:solidFill>
              </a:rPr>
              <a:t>Google, OneDrive </a:t>
            </a:r>
            <a:r>
              <a:rPr lang="ko-KR" altLang="en-US" sz="1200" dirty="0">
                <a:solidFill>
                  <a:schemeClr val="bg1"/>
                </a:solidFill>
              </a:rPr>
              <a:t>등과 조화를 이루며 모든 데이터를 완벽하게 동기화합니다</a:t>
            </a:r>
            <a:r>
              <a:rPr lang="en-US" altLang="ko-KR" sz="1200" dirty="0">
                <a:solidFill>
                  <a:schemeClr val="bg1"/>
                </a:solidFill>
              </a:rPr>
              <a:t>."</a:t>
            </a:r>
            <a:endParaRPr lang="en-US" altLang="en-US" sz="700" dirty="0">
              <a:solidFill>
                <a:schemeClr val="bg1"/>
              </a:solidFill>
            </a:endParaRPr>
          </a:p>
        </p:txBody>
      </p:sp>
      <p:sp>
        <p:nvSpPr>
          <p:cNvPr id="406" name="textbox 406"/>
          <p:cNvSpPr/>
          <p:nvPr/>
        </p:nvSpPr>
        <p:spPr>
          <a:xfrm>
            <a:off x="1774218" y="4399385"/>
            <a:ext cx="3091814" cy="1252087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eaLnBrk="0"/>
            <a:r>
              <a:rPr lang="en-US" altLang="ko-KR" dirty="0">
                <a:solidFill>
                  <a:schemeClr val="bg1"/>
                </a:solidFill>
              </a:rPr>
              <a:t>"</a:t>
            </a:r>
            <a:r>
              <a:rPr lang="ko-KR" altLang="en-US" sz="1200" dirty="0">
                <a:solidFill>
                  <a:schemeClr val="bg1"/>
                </a:solidFill>
              </a:rPr>
              <a:t>데이터를</a:t>
            </a:r>
            <a:r>
              <a:rPr lang="ko-KR" altLang="en-US" dirty="0">
                <a:solidFill>
                  <a:schemeClr val="bg1"/>
                </a:solidFill>
              </a:rPr>
              <a:t> </a:t>
            </a:r>
            <a:r>
              <a:rPr lang="ko-KR" altLang="en-US" sz="1200" dirty="0">
                <a:solidFill>
                  <a:schemeClr val="bg1"/>
                </a:solidFill>
              </a:rPr>
              <a:t>보호하고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액세스를 스마트화하고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 err="1">
                <a:solidFill>
                  <a:schemeClr val="bg1"/>
                </a:solidFill>
              </a:rPr>
              <a:t>클라우드</a:t>
            </a:r>
            <a:r>
              <a:rPr lang="ko-KR" altLang="en-US" sz="1200" dirty="0">
                <a:solidFill>
                  <a:schemeClr val="bg1"/>
                </a:solidFill>
              </a:rPr>
              <a:t> 환경을 </a:t>
            </a:r>
            <a:r>
              <a:rPr lang="ko-KR" altLang="en-US" sz="1200" dirty="0" smtClean="0">
                <a:solidFill>
                  <a:schemeClr val="bg1"/>
                </a:solidFill>
              </a:rPr>
              <a:t>기준화하세요</a:t>
            </a:r>
            <a:r>
              <a:rPr lang="en-US" altLang="ko-KR" sz="1200" dirty="0">
                <a:solidFill>
                  <a:schemeClr val="bg1"/>
                </a:solidFill>
              </a:rPr>
              <a:t>."</a:t>
            </a:r>
            <a:r>
              <a:rPr lang="ko-KR" altLang="en-US" sz="1200" dirty="0">
                <a:solidFill>
                  <a:schemeClr val="bg1"/>
                </a:solidFill>
              </a:rPr>
              <a:t>우리 서비스는 진정한 소셜 </a:t>
            </a:r>
            <a:r>
              <a:rPr lang="ko-KR" altLang="en-US" sz="1200" dirty="0" err="1">
                <a:solidFill>
                  <a:schemeClr val="bg1"/>
                </a:solidFill>
              </a:rPr>
              <a:t>클라우드를</a:t>
            </a:r>
            <a:r>
              <a:rPr lang="ko-KR" altLang="en-US" sz="1200" dirty="0">
                <a:solidFill>
                  <a:schemeClr val="bg1"/>
                </a:solidFill>
              </a:rPr>
              <a:t> 위해 </a:t>
            </a:r>
            <a:r>
              <a:rPr lang="en-US" altLang="ko-KR" sz="1200" dirty="0">
                <a:solidFill>
                  <a:schemeClr val="bg1"/>
                </a:solidFill>
              </a:rPr>
              <a:t>Google, OneDrive </a:t>
            </a:r>
            <a:r>
              <a:rPr lang="ko-KR" altLang="en-US" sz="1200" dirty="0">
                <a:solidFill>
                  <a:schemeClr val="bg1"/>
                </a:solidFill>
              </a:rPr>
              <a:t>등을 지원합니다</a:t>
            </a:r>
            <a:r>
              <a:rPr lang="en-US" altLang="ko-KR" sz="1200" dirty="0">
                <a:solidFill>
                  <a:schemeClr val="bg1"/>
                </a:solidFill>
              </a:rPr>
              <a:t>."</a:t>
            </a:r>
            <a:endParaRPr lang="en-US" altLang="en-US" sz="700" dirty="0">
              <a:solidFill>
                <a:schemeClr val="bg1"/>
              </a:solidFill>
            </a:endParaRPr>
          </a:p>
        </p:txBody>
      </p:sp>
      <p:sp>
        <p:nvSpPr>
          <p:cNvPr id="408" name="textbox 408"/>
          <p:cNvSpPr/>
          <p:nvPr/>
        </p:nvSpPr>
        <p:spPr>
          <a:xfrm>
            <a:off x="2540061" y="1906839"/>
            <a:ext cx="2436495" cy="667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 Sync</a:t>
            </a:r>
            <a:endParaRPr lang="en-US" altLang="en-US" sz="2200" dirty="0"/>
          </a:p>
          <a:p>
            <a:pPr algn="l" rtl="0" eaLnBrk="0">
              <a:lnSpc>
                <a:spcPct val="105000"/>
              </a:lnSpc>
            </a:pPr>
            <a:endParaRPr lang="en-US" altLang="en-US" sz="600" dirty="0"/>
          </a:p>
          <a:p>
            <a:pPr algn="r" rtl="0" eaLnBrk="0">
              <a:lnSpc>
                <a:spcPct val="81000"/>
              </a:lnSpc>
              <a:spcBef>
                <a:spcPts val="5"/>
              </a:spcBef>
            </a:pPr>
            <a:r>
              <a:rPr sz="22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Seamle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</a:t>
            </a:r>
            <a:r>
              <a:rPr sz="2200" b="1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22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armon</a:t>
            </a:r>
            <a:r>
              <a:rPr sz="2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lang="en-US" altLang="en-US" sz="2200" dirty="0"/>
          </a:p>
        </p:txBody>
      </p:sp>
      <p:sp>
        <p:nvSpPr>
          <p:cNvPr id="410" name="textbox 410"/>
          <p:cNvSpPr/>
          <p:nvPr/>
        </p:nvSpPr>
        <p:spPr>
          <a:xfrm>
            <a:off x="1708200" y="3775006"/>
            <a:ext cx="2137410" cy="619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31115" algn="l" rtl="0" eaLnBrk="0">
              <a:lnSpc>
                <a:spcPct val="75000"/>
              </a:lnSpc>
            </a:pPr>
            <a:r>
              <a:rPr sz="22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Secure,Smart,</a:t>
            </a:r>
            <a:endParaRPr lang="en-US" altLang="en-US" sz="2200" dirty="0"/>
          </a:p>
          <a:p>
            <a:pPr algn="r" rtl="0" eaLnBrk="0">
              <a:lnSpc>
                <a:spcPts val="2700"/>
              </a:lnSpc>
            </a:pP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Social</a:t>
            </a:r>
            <a:r>
              <a:rPr sz="22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endParaRPr lang="en-US" altLang="en-US" sz="2200" dirty="0"/>
          </a:p>
        </p:txBody>
      </p:sp>
      <p:pic>
        <p:nvPicPr>
          <p:cNvPr id="416" name="picture 4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63720" y="1822444"/>
            <a:ext cx="787359" cy="730239"/>
          </a:xfrm>
          <a:prstGeom prst="rect">
            <a:avLst/>
          </a:prstGeom>
        </p:spPr>
      </p:pic>
      <p:pic>
        <p:nvPicPr>
          <p:cNvPr id="418" name="picture 4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11700" y="3670332"/>
            <a:ext cx="660318" cy="72386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EF3AFDC-7C8A-E90B-2964-9C1DCAABE1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picture 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22" name="textbox 422"/>
          <p:cNvSpPr/>
          <p:nvPr/>
        </p:nvSpPr>
        <p:spPr>
          <a:xfrm>
            <a:off x="6648398" y="2200216"/>
            <a:ext cx="5169413" cy="2254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 the</a:t>
            </a:r>
            <a:r>
              <a:rPr sz="24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Drive,Into the Clo</a:t>
            </a:r>
            <a:r>
              <a:rPr sz="24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ud</a:t>
            </a:r>
            <a:endParaRPr lang="en-US" altLang="en-US" sz="2400" dirty="0"/>
          </a:p>
          <a:p>
            <a:pPr algn="l" rtl="0" eaLnBrk="0">
              <a:lnSpc>
                <a:spcPct val="192000"/>
              </a:lnSpc>
            </a:pPr>
            <a:endParaRPr lang="en-US" altLang="en-US" sz="1000" dirty="0"/>
          </a:p>
          <a:p>
            <a:pPr marL="88900" eaLnBrk="0">
              <a:lnSpc>
                <a:spcPts val="2045"/>
              </a:lnSpc>
              <a:spcBef>
                <a:spcPts val="455"/>
              </a:spcBef>
            </a:pPr>
            <a:r>
              <a:rPr lang="en-US" altLang="ko-KR" sz="1400" dirty="0" smtClean="0"/>
              <a:t>-</a:t>
            </a:r>
            <a:r>
              <a:rPr lang="ko-KR" altLang="en-US" sz="1400" dirty="0" smtClean="0"/>
              <a:t>우리의 서비스는 드라이브를 </a:t>
            </a:r>
            <a:r>
              <a:rPr lang="ko-KR" altLang="en-US" sz="1400" dirty="0"/>
              <a:t>넘어 </a:t>
            </a:r>
            <a:r>
              <a:rPr lang="ko-KR" altLang="en-US" sz="1400" dirty="0" err="1"/>
              <a:t>클라우드로</a:t>
            </a:r>
            <a:r>
              <a:rPr lang="ko-KR" altLang="en-US" sz="1400" dirty="0"/>
              <a:t> 전환하는 방법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en-US" altLang="ko-KR" sz="1400" dirty="0" smtClean="0"/>
              <a:t>-</a:t>
            </a:r>
            <a:r>
              <a:rPr lang="ko-KR" altLang="en-US" sz="1400" dirty="0"/>
              <a:t>다중 사용자 기능과 </a:t>
            </a:r>
            <a:r>
              <a:rPr lang="en-US" altLang="ko-KR" sz="1400" dirty="0" err="1"/>
              <a:t>Google,OneDrive</a:t>
            </a:r>
            <a:r>
              <a:rPr lang="en-US" altLang="ko-KR" sz="1400" dirty="0"/>
              <a:t>,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 smtClean="0"/>
              <a:t> </a:t>
            </a:r>
            <a:r>
              <a:rPr lang="ko-KR" altLang="en-US" sz="1400" dirty="0" smtClean="0"/>
              <a:t>그리고 </a:t>
            </a:r>
            <a:r>
              <a:rPr lang="ko-KR" altLang="en-US" sz="1400" dirty="0"/>
              <a:t>다른 거대 </a:t>
            </a:r>
            <a:r>
              <a:rPr lang="ko-KR" altLang="en-US" sz="1400" dirty="0" err="1"/>
              <a:t>클라우드</a:t>
            </a:r>
            <a:r>
              <a:rPr lang="ko-KR" altLang="en-US" sz="1400" dirty="0"/>
              <a:t> 기업들도 마찬가지입니다</a:t>
            </a:r>
            <a:r>
              <a:rPr lang="en-US" altLang="ko-KR" sz="1400" dirty="0"/>
              <a:t>.</a:t>
            </a:r>
            <a:endParaRPr lang="en-US" altLang="en-US" sz="1200" dirty="0"/>
          </a:p>
        </p:txBody>
      </p:sp>
      <p:sp>
        <p:nvSpPr>
          <p:cNvPr id="424" name="textbox 424"/>
          <p:cNvSpPr/>
          <p:nvPr/>
        </p:nvSpPr>
        <p:spPr>
          <a:xfrm>
            <a:off x="635061" y="787194"/>
            <a:ext cx="3167379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30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3000" b="1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 login</a:t>
            </a:r>
            <a:endParaRPr lang="en-US" altLang="en-US" sz="3000" dirty="0"/>
          </a:p>
        </p:txBody>
      </p:sp>
      <p:sp>
        <p:nvSpPr>
          <p:cNvPr id="434" name="textbox 434"/>
          <p:cNvSpPr/>
          <p:nvPr/>
        </p:nvSpPr>
        <p:spPr>
          <a:xfrm>
            <a:off x="5219740" y="4851107"/>
            <a:ext cx="711834" cy="140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57200" algn="l" rtl="0" eaLnBrk="0">
              <a:lnSpc>
                <a:spcPct val="83000"/>
              </a:lnSpc>
            </a:pPr>
            <a:endParaRPr lang="en-US" altLang="en-US" sz="700" dirty="0"/>
          </a:p>
        </p:txBody>
      </p:sp>
      <p:sp>
        <p:nvSpPr>
          <p:cNvPr id="438" name="textbox 438"/>
          <p:cNvSpPr/>
          <p:nvPr/>
        </p:nvSpPr>
        <p:spPr>
          <a:xfrm>
            <a:off x="1004114" y="4827515"/>
            <a:ext cx="156845" cy="171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100" dirty="0"/>
          </a:p>
        </p:txBody>
      </p:sp>
      <p:pic>
        <p:nvPicPr>
          <p:cNvPr id="442" name="picture 4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46640" y="4190992"/>
            <a:ext cx="114239" cy="101635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30520" y="4229122"/>
            <a:ext cx="101559" cy="101567"/>
          </a:xfrm>
          <a:prstGeom prst="rect">
            <a:avLst/>
          </a:prstGeom>
        </p:spPr>
      </p:pic>
      <p:sp>
        <p:nvSpPr>
          <p:cNvPr id="446" name="textbox 446"/>
          <p:cNvSpPr/>
          <p:nvPr/>
        </p:nvSpPr>
        <p:spPr>
          <a:xfrm>
            <a:off x="3016280" y="4198911"/>
            <a:ext cx="93344" cy="206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420"/>
              </a:lnSpc>
            </a:pP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@</a:t>
            </a:r>
            <a:endParaRPr lang="en-US" altLang="en-US" sz="11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90" y="1704340"/>
            <a:ext cx="5368290" cy="330327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1A78E5C3-1AE3-4E9C-99B2-7D3AB333F5F9}"/>
              </a:ext>
            </a:extLst>
          </p:cNvPr>
          <p:cNvSpPr/>
          <p:nvPr/>
        </p:nvSpPr>
        <p:spPr>
          <a:xfrm>
            <a:off x="10532218" y="-3288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3DC3E2A-368B-EA4C-AD39-30790A0E12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0" y="0"/>
            <a:ext cx="1386840" cy="1211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00" y="1696085"/>
            <a:ext cx="4523740" cy="2278380"/>
          </a:xfrm>
          <a:prstGeom prst="rect">
            <a:avLst/>
          </a:prstGeom>
        </p:spPr>
      </p:pic>
      <p:sp>
        <p:nvSpPr>
          <p:cNvPr id="464" name="textbox 464"/>
          <p:cNvSpPr/>
          <p:nvPr/>
        </p:nvSpPr>
        <p:spPr>
          <a:xfrm>
            <a:off x="1027470" y="1773878"/>
            <a:ext cx="3454400" cy="21221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3200" b="1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of</a:t>
            </a:r>
            <a:r>
              <a:rPr sz="32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3200" b="1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</a:t>
            </a:r>
            <a:r>
              <a:rPr sz="3200" b="1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</a:t>
            </a:r>
            <a:endParaRPr lang="en-US" altLang="en-US" sz="32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12700" eaLnBrk="0">
              <a:lnSpc>
                <a:spcPct val="115000"/>
              </a:lnSpc>
              <a:spcBef>
                <a:spcPts val="455"/>
              </a:spcBef>
            </a:pPr>
            <a:r>
              <a:rPr lang="ko-KR" altLang="en-US" sz="1400" dirty="0">
                <a:solidFill>
                  <a:schemeClr val="bg1"/>
                </a:solidFill>
              </a:rPr>
              <a:t>모든 </a:t>
            </a:r>
            <a:r>
              <a:rPr lang="en-US" altLang="ko-KR" sz="1400" dirty="0">
                <a:solidFill>
                  <a:schemeClr val="bg1"/>
                </a:solidFill>
              </a:rPr>
              <a:t>OTA </a:t>
            </a:r>
            <a:r>
              <a:rPr lang="ko-KR" altLang="en-US" sz="1400" dirty="0">
                <a:solidFill>
                  <a:schemeClr val="bg1"/>
                </a:solidFill>
              </a:rPr>
              <a:t>업데이트를 통해 지금의 힘을 느껴보세요</a:t>
            </a:r>
            <a:r>
              <a:rPr lang="en-US" altLang="ko-KR" sz="1400" dirty="0">
                <a:solidFill>
                  <a:schemeClr val="bg1"/>
                </a:solidFill>
              </a:rPr>
              <a:t>.</a:t>
            </a:r>
            <a:r>
              <a:rPr lang="ko-KR" altLang="en-US" sz="1200" dirty="0">
                <a:solidFill>
                  <a:schemeClr val="bg1"/>
                </a:solidFill>
              </a:rPr>
              <a:t/>
            </a:r>
            <a:br>
              <a:rPr lang="ko-KR" altLang="en-US" sz="1200" dirty="0">
                <a:solidFill>
                  <a:schemeClr val="bg1"/>
                </a:solidFill>
              </a:rPr>
            </a:br>
            <a:r>
              <a:rPr lang="ko-KR" altLang="en-US" sz="1400" dirty="0">
                <a:solidFill>
                  <a:schemeClr val="bg1"/>
                </a:solidFill>
              </a:rPr>
              <a:t>즉각적이고 영향력 있으며 항상 개선됩니다</a:t>
            </a:r>
            <a:r>
              <a:rPr lang="en-US" altLang="ko-KR" sz="1400" dirty="0">
                <a:solidFill>
                  <a:schemeClr val="bg1"/>
                </a:solidFill>
              </a:rPr>
              <a:t>.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C99CE1-6627-4E09-3056-266A036847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591" y="0"/>
            <a:ext cx="1241407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06" name="picture 5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25700" y="2317730"/>
            <a:ext cx="3301958" cy="3708393"/>
          </a:xfrm>
          <a:prstGeom prst="rect">
            <a:avLst/>
          </a:prstGeom>
        </p:spPr>
      </p:pic>
      <p:sp>
        <p:nvSpPr>
          <p:cNvPr id="508" name="textbox 508"/>
          <p:cNvSpPr/>
          <p:nvPr/>
        </p:nvSpPr>
        <p:spPr>
          <a:xfrm>
            <a:off x="2882900" y="1027810"/>
            <a:ext cx="6426834" cy="7626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272415" algn="l" rtl="0" eaLnBrk="0">
              <a:lnSpc>
                <a:spcPct val="83000"/>
              </a:lnSpc>
            </a:pPr>
            <a:r>
              <a:rPr sz="2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 the Cloud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 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2700" b="1" kern="0" spc="-70" dirty="0">
                <a:solidFill>
                  <a:srgbClr val="FFC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2700" b="1" kern="0" spc="-70" dirty="0">
                <a:solidFill>
                  <a:srgbClr val="00B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700" b="1" kern="0" spc="-7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2700" b="1" kern="0" spc="-70" dirty="0">
                <a:solidFill>
                  <a:schemeClr val="accent4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2700" b="1" kern="0" spc="-70" dirty="0">
                <a:solidFill>
                  <a:srgbClr val="00B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700" b="1" kern="0" spc="-7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2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12700" eaLnBrk="0">
              <a:lnSpc>
                <a:spcPts val="1705"/>
              </a:lnSpc>
            </a:pPr>
            <a:r>
              <a:rPr lang="ko-KR" altLang="en-US" sz="1400" dirty="0" err="1"/>
              <a:t>클라우드를</a:t>
            </a:r>
            <a:r>
              <a:rPr lang="ko-KR" altLang="en-US" sz="1400" dirty="0"/>
              <a:t> 넘어 풍부한 </a:t>
            </a:r>
            <a:r>
              <a:rPr lang="en-US" altLang="ko-KR" sz="1400" dirty="0"/>
              <a:t>Google </a:t>
            </a:r>
            <a:r>
              <a:rPr lang="ko-KR" altLang="en-US" sz="1400" dirty="0"/>
              <a:t>서비스 에코시스템으로 </a:t>
            </a:r>
            <a:r>
              <a:rPr lang="en-US" altLang="ko-KR" sz="1400" dirty="0"/>
              <a:t>EDLA </a:t>
            </a:r>
            <a:r>
              <a:rPr lang="ko-KR" altLang="en-US" sz="1400" dirty="0"/>
              <a:t>경험을 활용하세요</a:t>
            </a:r>
            <a:r>
              <a:rPr lang="en-US" altLang="ko-KR" sz="1400" dirty="0"/>
              <a:t>.</a:t>
            </a:r>
            <a:endParaRPr lang="en-US" altLang="en-US" sz="105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0975" y="3011805"/>
            <a:ext cx="3131185" cy="228981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2147444-EC74-D1C1-BE2A-134249D60F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icture 5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26" name="table 526"/>
          <p:cNvGraphicFramePr>
            <a:graphicFrameLocks noGrp="1"/>
          </p:cNvGraphicFramePr>
          <p:nvPr/>
        </p:nvGraphicFramePr>
        <p:xfrm>
          <a:off x="979784" y="1439532"/>
          <a:ext cx="8794750" cy="4989132"/>
        </p:xfrm>
        <a:graphic>
          <a:graphicData uri="http://schemas.openxmlformats.org/drawingml/2006/table">
            <a:tbl>
              <a:tblPr/>
              <a:tblGrid>
                <a:gridCol w="127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" b="1" dirty="0"/>
                    </a:p>
                    <a:p>
                      <a:pPr marL="5372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chemeClr val="bg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lang="en-US" altLang="en-US" sz="600" b="1" kern="0" spc="10" dirty="0">
                        <a:solidFill>
                          <a:schemeClr val="bg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75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16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8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16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984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200" b="1" dirty="0"/>
                    </a:p>
                    <a:p>
                      <a:pPr marL="24828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Diagonal display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290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8615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2900" algn="l" rtl="0" eaLnBrk="0">
                        <a:lnSpc>
                          <a:spcPct val="99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36550" algn="l" rtl="0" eaLnBrk="0">
                        <a:lnSpc>
                          <a:spcPct val="99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dirty="0"/>
                    </a:p>
                    <a:p>
                      <a:pPr marL="285750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Bezel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dirty="0"/>
                    </a:p>
                    <a:p>
                      <a:pPr marL="6794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frame(White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dirty="0"/>
                    </a:p>
                    <a:p>
                      <a:pPr marL="742950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UItra HD Direct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 LED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Active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600" b="1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(mm)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755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428.48(H)*803.52(V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587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1649.66*927.93(V)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39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1895.04*1065.96(V)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501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2187.8(H)×12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42.8(V)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81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2487.4(H)×1070.6(V)m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9455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3840*2160/60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355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18351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5120*2160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Pixel Pitch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778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0.372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×0.372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587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0.429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×0.429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4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0.4935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×0.4935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524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0.5622×0.5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622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18351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0.4785×0,4785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Hardness Glass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0096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Mohs-7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53340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Anti-Glare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glass with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zero bonding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Aspect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1557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16:9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930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21:9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Contrast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65200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1200:1(type)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dirty="0"/>
                    </a:p>
                    <a:p>
                      <a:pPr marL="20320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4000:1(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18732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Dynamic Contrast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11125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810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295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Brightness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6159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General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:350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Peak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500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dirty="0"/>
                    </a:p>
                    <a:p>
                      <a:pPr marL="3365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dirty="0"/>
                    </a:p>
                    <a:p>
                      <a:pPr marL="3111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depth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1000"/>
                        </a:lnSpc>
                      </a:pP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1.07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billion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Viewing angle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30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178°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lang="en-US" altLang="en-US" sz="100" b="1" dirty="0"/>
                    </a:p>
                    <a:p>
                      <a:pPr marL="47371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Lifespan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9123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50,000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hours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85000"/>
                        </a:lnSpc>
                      </a:pPr>
                      <a:endParaRPr lang="en-US" altLang="en-US" sz="100" b="1" dirty="0"/>
                    </a:p>
                    <a:p>
                      <a:pPr marL="3229610" algn="l" rtl="0" eaLnBrk="0">
                        <a:lnSpc>
                          <a:spcPct val="97000"/>
                        </a:lnSpc>
                      </a:pPr>
                      <a:r>
                        <a:rPr lang="en-US"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ouch 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 Technology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073150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Multi Touch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79946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 40 points(Windows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Multi Writing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78041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points(Windows)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 Precision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8826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</a:t>
                      </a:r>
                      <a:r>
                        <a:rPr lang="en-US"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90%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Auto-Calibration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Anti-light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438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object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ouch Response Time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7000"/>
                        </a:lnSpc>
                      </a:pPr>
                      <a:endParaRPr lang="en-US" altLang="en-US" sz="100" b="1" dirty="0"/>
                    </a:p>
                    <a:p>
                      <a:pPr marL="533400" algn="l" rtl="0" eaLnBrk="0">
                        <a:lnSpc>
                          <a:spcPct val="95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First Point&lt;2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ms,Continuation&lt;8 ms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lang="en-US" altLang="en-US" sz="100" b="1" dirty="0"/>
                    </a:p>
                    <a:p>
                      <a:pPr marL="37211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Supportin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 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Windows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7/8/10/11;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Mac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Linux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Chrome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31152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Sound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Speakers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15W*2(20W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*2</a:t>
                      </a:r>
                      <a:r>
                        <a:rPr sz="600" b="1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4540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Subwoofer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90600" algn="l" rtl="0" eaLnBrk="0">
                        <a:lnSpc>
                          <a:spcPct val="96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20W*1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dirty="0"/>
                    </a:p>
                    <a:p>
                      <a:pPr marL="183515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2.0(2.1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lang="zh-CN"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873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Total Power Amplifiers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dirty="0"/>
                    </a:p>
                    <a:p>
                      <a:pPr marL="11557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⩽60w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r>
                        <a:rPr lang="en-US"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                                                         </a:t>
                      </a: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Microphone</a:t>
                      </a:r>
                      <a:r>
                        <a:rPr sz="600" b="1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(option</a:t>
                      </a:r>
                      <a:r>
                        <a:rPr lang="zh-CN" sz="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82550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Wide-area microphone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 Microphones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2128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412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</a:t>
                      </a:r>
                      <a:r>
                        <a:rPr sz="600" b="1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(Windows/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Central)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Disconnectable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101975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camera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image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303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4800M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frame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rate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08050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4208*3120(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fps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FOV(field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view)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30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120°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lang="en-US" altLang="en-US" sz="100" b="1" dirty="0"/>
                    </a:p>
                    <a:p>
                      <a:pPr marL="2962275" algn="l" rtl="0" eaLnBrk="0">
                        <a:lnSpc>
                          <a:spcPct val="85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Side Connections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09575" algn="l" rtl="0" eaLnBrk="0">
                        <a:lnSpc>
                          <a:spcPct val="77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Ports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1822450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-C*1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*3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3.0*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-B*1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Keys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428750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on/off;Signal source;Set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ting;ECO;Menu;Volume down;Volume up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NFC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2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Fingerprint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ts val="750"/>
                        </a:lnSpc>
                      </a:pP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ts val="825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</a:tbl>
          </a:graphicData>
        </a:graphic>
      </p:graphicFrame>
      <p:sp>
        <p:nvSpPr>
          <p:cNvPr id="528" name="textbox 528"/>
          <p:cNvSpPr/>
          <p:nvPr/>
        </p:nvSpPr>
        <p:spPr>
          <a:xfrm>
            <a:off x="622259" y="603186"/>
            <a:ext cx="7552690" cy="4362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algn="r" rtl="0" eaLnBrk="0">
              <a:lnSpc>
                <a:spcPct val="100000"/>
              </a:lnSpc>
            </a:pPr>
            <a:r>
              <a:rPr sz="2700" kern="0" spc="-100" dirty="0">
                <a:solidFill>
                  <a:srgbClr val="6E00F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 Touch</a:t>
            </a:r>
            <a:r>
              <a:rPr sz="27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27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</a:t>
            </a: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Display-RK3588</a:t>
            </a:r>
            <a:endParaRPr lang="en-US" altLang="en-US" sz="27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ECE2DF0-D3DE-6477-66B5-66C382B3BE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4" name="table 534"/>
          <p:cNvGraphicFramePr>
            <a:graphicFrameLocks noGrp="1"/>
          </p:cNvGraphicFramePr>
          <p:nvPr/>
        </p:nvGraphicFramePr>
        <p:xfrm>
          <a:off x="993764" y="949332"/>
          <a:ext cx="8794114" cy="5928234"/>
        </p:xfrm>
        <a:graphic>
          <a:graphicData uri="http://schemas.openxmlformats.org/drawingml/2006/table">
            <a:tbl>
              <a:tblPr/>
              <a:tblGrid>
                <a:gridCol w="127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2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" b="1" dirty="0"/>
                    </a:p>
                    <a:p>
                      <a:pPr marL="5562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r>
                        <a:rPr lang="en-US"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7870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9908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54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200" b="1" dirty="0"/>
                    </a:p>
                    <a:p>
                      <a:pPr marL="2413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2936875" algn="l" rtl="0" eaLnBrk="0">
                        <a:lnSpc>
                          <a:spcPct val="91000"/>
                        </a:lnSpc>
                      </a:pP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Bottom Si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 Connections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724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Earphone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175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MIC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5402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SPDIF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365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USB(USB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altLang="en-US" sz="700" b="1" dirty="0"/>
                        <a:t>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921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7244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RJ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349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2192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4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75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90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92125" algn="l" rtl="0" eaLnBrk="0">
                        <a:lnSpc>
                          <a:spcPct val="71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TF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12192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5499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9518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5+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6+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Nindows OPS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927100" algn="l" rtl="0" eaLnBrk="0">
                        <a:lnSpc>
                          <a:spcPct val="99000"/>
                        </a:lnSpc>
                      </a:pP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pins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OPS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2889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Bluetooth version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100" b="1" dirty="0"/>
                    </a:p>
                    <a:p>
                      <a:pPr marL="310261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Riotouch Cen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 Version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990600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Chip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27100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Rockchip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CPU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63500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uad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Cortex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-A76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Cortex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-A55,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2.4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GPU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b="1" dirty="0"/>
                    </a:p>
                    <a:p>
                      <a:pPr marL="971550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Mali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-G610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MC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574675" algn="l" rtl="0" eaLnBrk="0">
                        <a:lnSpc>
                          <a:spcPct val="71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869315" algn="l" rtl="0" eaLnBrk="0">
                        <a:lnSpc>
                          <a:spcPct val="71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DDR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b="1" dirty="0"/>
                    </a:p>
                    <a:p>
                      <a:pPr marL="536575" algn="l" rtl="0" eaLnBrk="0">
                        <a:lnSpc>
                          <a:spcPct val="7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Flash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096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Compliant with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" b="1" dirty="0"/>
                    </a:p>
                    <a:p>
                      <a:pPr marL="6794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Windows;Mac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;Linux;Chrome 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041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Over-the-Air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Update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600" b="1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(OTA)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Light Sensor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288925" algn="l" rtl="0" eaLnBrk="0">
                        <a:lnSpc>
                          <a:spcPct val="9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NFC Reader/Writer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</a:pPr>
                      <a:endParaRPr lang="en-US" altLang="en-US" sz="100" b="1" dirty="0"/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Temperature,humidity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quality three-in-one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b="1" dirty="0"/>
                    </a:p>
                    <a:p>
                      <a:pPr marL="1174115" algn="l" rtl="0" eaLnBrk="0">
                        <a:lnSpc>
                          <a:spcPct val="83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Fingerprint module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</a:pPr>
                      <a:endParaRPr lang="en-US" altLang="en-US" sz="100" b="1" dirty="0"/>
                    </a:p>
                    <a:p>
                      <a:pPr marL="3020060" algn="l" rtl="0" eaLnBrk="0">
                        <a:lnSpc>
                          <a:spcPct val="86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General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formation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Supply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～100-240</a:t>
                      </a:r>
                      <a:r>
                        <a:rPr sz="600" b="1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V(50/60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9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 On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/Off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" b="1" dirty="0"/>
                    </a:p>
                    <a:p>
                      <a:pPr marL="10414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Standby 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nergy Consumption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lang="en-US" altLang="en-US" sz="100" b="1" dirty="0"/>
                    </a:p>
                    <a:p>
                      <a:pPr marL="1034415" algn="l" rtl="0" eaLnBrk="0">
                        <a:lnSpc>
                          <a:spcPct val="92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≤0.5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Watt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400" b="1" dirty="0"/>
                    </a:p>
                    <a:p>
                      <a:pPr marL="288925" algn="l" rtl="0" eaLnBrk="0">
                        <a:lnSpc>
                          <a:spcPct val="84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Consumption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" b="1" dirty="0"/>
                    </a:p>
                    <a:p>
                      <a:pPr marL="260985" algn="l" rtl="0" eaLnBrk="0">
                        <a:lnSpc>
                          <a:spcPct val="90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&lt;290W</a:t>
                      </a:r>
                      <a:endParaRPr lang="en-US" altLang="en-US" sz="600" b="1" dirty="0"/>
                    </a:p>
                    <a:p>
                      <a:pPr marL="3619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200" b="1" dirty="0"/>
                    </a:p>
                    <a:p>
                      <a:pPr marL="260350" algn="l" rtl="0" eaLnBrk="0">
                        <a:lnSpc>
                          <a:spcPct val="8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&lt;320W</a:t>
                      </a:r>
                      <a:endParaRPr lang="en-US" altLang="en-US" sz="600" b="1" dirty="0"/>
                    </a:p>
                    <a:p>
                      <a:pPr marL="3562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100" b="1" dirty="0"/>
                    </a:p>
                    <a:p>
                      <a:pPr marL="26098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&lt;350W</a:t>
                      </a:r>
                      <a:endParaRPr lang="en-US" altLang="en-US" sz="600" b="1" dirty="0"/>
                    </a:p>
                    <a:p>
                      <a:pPr marL="362585" algn="l" rtl="0" eaLnBrk="0">
                        <a:lnSpc>
                          <a:spcPts val="725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200" b="1" dirty="0"/>
                    </a:p>
                    <a:p>
                      <a:pPr marL="260350" algn="l" rtl="0" eaLnBrk="0">
                        <a:lnSpc>
                          <a:spcPct val="8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&lt;510W</a:t>
                      </a:r>
                      <a:endParaRPr lang="en-US" altLang="en-US" sz="600" b="1" dirty="0"/>
                    </a:p>
                    <a:p>
                      <a:pPr marL="3619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" b="1" dirty="0"/>
                    </a:p>
                    <a:p>
                      <a:pPr marL="22288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&lt;460W</a:t>
                      </a:r>
                      <a:endParaRPr lang="en-US" altLang="en-US" sz="600" b="1" dirty="0"/>
                    </a:p>
                    <a:p>
                      <a:pPr marL="323850" algn="l" rtl="0" eaLnBrk="0">
                        <a:lnSpc>
                          <a:spcPts val="77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4540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(KG±2)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7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83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69900" algn="l" rtl="0" eaLnBrk="0">
                        <a:lnSpc>
                          <a:spcPct val="83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445135" algn="l" rtl="0" eaLnBrk="0">
                        <a:lnSpc>
                          <a:spcPct val="84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300" b="1" dirty="0"/>
                    </a:p>
                    <a:p>
                      <a:pPr marL="4064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9000"/>
                        </a:lnSpc>
                      </a:pPr>
                      <a:endParaRPr lang="en-US" altLang="en-US" sz="100" b="1" dirty="0"/>
                    </a:p>
                    <a:p>
                      <a:pPr marL="4089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Gross Weigh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3000"/>
                        </a:lnSpc>
                      </a:pPr>
                      <a:endParaRPr lang="en-US" altLang="en-US" sz="100" b="1" dirty="0"/>
                    </a:p>
                    <a:p>
                      <a:pPr marL="1117600" algn="l" rtl="0" eaLnBrk="0">
                        <a:lnSpc>
                          <a:spcPct val="92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(KG±2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699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45135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064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2889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 Dimensions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WxDxH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958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1470.9*97.5*897.5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768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1692.1*97.5*1021.9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149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1943.4*97.5*1166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5938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2250*97.5*12305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4033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2505*97.5*1085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 Package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WxDxH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97485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1622*190*1038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7780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1842*190*1163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7843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2090*190*1307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968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2377*220*1486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587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2550*222*1120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VESA Standard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155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(mm)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600*400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54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600*400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00*600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7683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1195*220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6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30*47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762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195*220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630*47.5m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77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640715" algn="l" rtl="0" eaLnBrk="0">
                        <a:lnSpc>
                          <a:spcPct val="98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CE:EMC+LVD/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RoHS/REACH/FCC/CCC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b="1" dirty="0"/>
                    </a:p>
                    <a:p>
                      <a:pPr marL="47244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Warranty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200" b="1" dirty="0"/>
                    </a:p>
                    <a:p>
                      <a:pPr marL="481965" indent="-46926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 year for the whole product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years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parts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by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default.(can be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extended,it's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" b="1" dirty="0"/>
                    </a:p>
                    <a:p>
                      <a:pPr marL="2918460" algn="l" rtl="0" eaLnBrk="0">
                        <a:lnSpc>
                          <a:spcPct val="86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Environmental conditi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Operating Temperature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8000"/>
                        </a:lnSpc>
                      </a:pPr>
                      <a:endParaRPr lang="en-US" altLang="en-US" sz="100" b="1" dirty="0"/>
                    </a:p>
                    <a:p>
                      <a:pPr marL="869315" algn="l" rtl="0" eaLnBrk="0">
                        <a:lnSpc>
                          <a:spcPts val="75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/32-100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24384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 Temperature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7867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/-4-1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 Humidity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91565" algn="l" rtl="0" eaLnBrk="0">
                        <a:lnSpc>
                          <a:spcPct val="78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10%-90%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Usage Humidity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915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10%-90%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318452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Accessories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b="1" dirty="0"/>
                    </a:p>
                    <a:p>
                      <a:pPr marL="40894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Accessories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400" b="1" dirty="0"/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antenna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ink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pen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Remote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cable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cable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wall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mount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ki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</a:tbl>
          </a:graphicData>
        </a:graphic>
      </p:graphicFrame>
      <p:pic>
        <p:nvPicPr>
          <p:cNvPr id="536" name="picture 5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31359" y="3390869"/>
            <a:ext cx="2254300" cy="3416312"/>
          </a:xfrm>
          <a:prstGeom prst="rect">
            <a:avLst/>
          </a:prstGeom>
        </p:spPr>
      </p:pic>
      <p:sp>
        <p:nvSpPr>
          <p:cNvPr id="542" name="textbox 542"/>
          <p:cNvSpPr/>
          <p:nvPr/>
        </p:nvSpPr>
        <p:spPr>
          <a:xfrm>
            <a:off x="10305998" y="5022694"/>
            <a:ext cx="1049019" cy="140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www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riotouch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</a:t>
            </a:r>
            <a:endParaRPr lang="en-US" altLang="en-US" sz="900" dirty="0"/>
          </a:p>
        </p:txBody>
      </p:sp>
      <p:sp>
        <p:nvSpPr>
          <p:cNvPr id="544" name="textbox 544"/>
          <p:cNvSpPr/>
          <p:nvPr/>
        </p:nvSpPr>
        <p:spPr>
          <a:xfrm>
            <a:off x="10314186" y="6331718"/>
            <a:ext cx="868044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+8613631706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431</a:t>
            </a:r>
            <a:endParaRPr lang="en-US" altLang="en-US" sz="9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73B16D0-18F8-9936-633A-97BE0AF89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D96C9AA-1EFC-DF93-6B47-EF95EDE9D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FE0DD573-8DDE-18E9-97F6-08DCFB249018}"/>
              </a:ext>
            </a:extLst>
          </p:cNvPr>
          <p:cNvSpPr/>
          <p:nvPr/>
        </p:nvSpPr>
        <p:spPr>
          <a:xfrm>
            <a:off x="3884911" y="2861952"/>
            <a:ext cx="3944860" cy="600164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algn="ctr" defTabSz="457200"/>
            <a:r>
              <a:rPr lang="ko-KR" altLang="en-US" sz="3600" b="1" spc="25" dirty="0">
                <a:ln w="0"/>
                <a:solidFill>
                  <a:srgbClr val="FFFFFF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감사합니다</a:t>
            </a:r>
            <a:endParaRPr lang="en-US" altLang="ko-KR" sz="3600" b="1" spc="25" dirty="0">
              <a:ln w="0"/>
              <a:solidFill>
                <a:srgbClr val="FFFFFF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A18876D-2740-3B5A-77F6-3B642C05F48B}"/>
              </a:ext>
            </a:extLst>
          </p:cNvPr>
          <p:cNvSpPr/>
          <p:nvPr/>
        </p:nvSpPr>
        <p:spPr>
          <a:xfrm>
            <a:off x="3825693" y="5195010"/>
            <a:ext cx="2121029" cy="353943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algn="ctr" defTabSz="457200"/>
            <a:r>
              <a:rPr lang="ko-KR" altLang="en-US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</a:rPr>
              <a:t>㈜넥소</a:t>
            </a:r>
            <a:endParaRPr lang="en-US" altLang="ko-K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>
                  <a:lumMod val="75000"/>
                  <a:lumOff val="25000"/>
                </a:srgbClr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4C20DD-9271-57F7-0832-4828652F9D18}"/>
              </a:ext>
            </a:extLst>
          </p:cNvPr>
          <p:cNvSpPr txBox="1"/>
          <p:nvPr/>
        </p:nvSpPr>
        <p:spPr>
          <a:xfrm>
            <a:off x="4460899" y="5562797"/>
            <a:ext cx="4552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ko-KR" altLang="en-US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인천시 </a:t>
            </a:r>
            <a:r>
              <a:rPr lang="ko-KR" altLang="en-US" sz="1200">
                <a:solidFill>
                  <a:srgbClr val="000000">
                    <a:lumMod val="65000"/>
                    <a:lumOff val="35000"/>
                  </a:srgbClr>
                </a:solidFill>
              </a:rPr>
              <a:t>서구 보듬로</a:t>
            </a:r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158 </a:t>
            </a:r>
            <a:r>
              <a:rPr lang="ko-KR" altLang="en-US" sz="1200">
                <a:solidFill>
                  <a:srgbClr val="000000">
                    <a:lumMod val="65000"/>
                    <a:lumOff val="35000"/>
                  </a:srgbClr>
                </a:solidFill>
              </a:rPr>
              <a:t>검단지식산업센터 블루텍 </a:t>
            </a:r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527</a:t>
            </a:r>
            <a:r>
              <a:rPr lang="ko-KR" altLang="en-US" sz="1200">
                <a:solidFill>
                  <a:srgbClr val="000000">
                    <a:lumMod val="65000"/>
                    <a:lumOff val="35000"/>
                  </a:srgbClr>
                </a:solidFill>
              </a:rPr>
              <a:t>호</a:t>
            </a:r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(</a:t>
            </a:r>
            <a:r>
              <a:rPr lang="ko-KR" altLang="en-US" sz="1200">
                <a:solidFill>
                  <a:srgbClr val="000000">
                    <a:lumMod val="65000"/>
                    <a:lumOff val="35000"/>
                  </a:srgbClr>
                </a:solidFill>
              </a:rPr>
              <a:t>제조동</a:t>
            </a:r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)</a:t>
            </a:r>
          </a:p>
          <a:p>
            <a:pPr defTabSz="457200"/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Tel</a:t>
            </a:r>
            <a:r>
              <a:rPr lang="en-US" altLang="ko-K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: 032)569-5771 H.P: 010-9981-5174</a:t>
            </a:r>
          </a:p>
          <a:p>
            <a:pPr defTabSz="457200"/>
            <a:r>
              <a:rPr lang="en-US" altLang="ko-K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E-mail: nexokorea@gmail.com</a:t>
            </a:r>
          </a:p>
          <a:p>
            <a:pPr defTabSz="457200"/>
            <a:r>
              <a:rPr lang="en-US" altLang="ko-K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Homepage: www.nexokorea.com</a:t>
            </a:r>
            <a:endParaRPr lang="ko-KR" altLang="en-US" sz="12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80A79AD-F136-CBE1-FCE7-C32C032C8A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09" y="5532020"/>
            <a:ext cx="1935598" cy="78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98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Q5OGQwNzU2MWVlNzc3ODBhYWZlNjVkYjQ1NGFjZjk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1714</Words>
  <Application>Microsoft Office PowerPoint</Application>
  <PresentationFormat>와이드스크린</PresentationFormat>
  <Paragraphs>1183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3" baseType="lpstr">
      <vt:lpstr>Alegreya Sans</vt:lpstr>
      <vt:lpstr>隶书</vt:lpstr>
      <vt:lpstr>黑体</vt:lpstr>
      <vt:lpstr>宋体</vt:lpstr>
      <vt:lpstr>华文彩云</vt:lpstr>
      <vt:lpstr>华文琥珀</vt:lpstr>
      <vt:lpstr>幼圆</vt:lpstr>
      <vt:lpstr>楷体</vt:lpstr>
      <vt:lpstr>Arial</vt:lpstr>
      <vt:lpstr>Times New Roman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>pdfbuilder</dc:subject>
  <dc:creator>Kingsoft-PDF</dc:creator>
  <cp:lastModifiedBy>쟝형태</cp:lastModifiedBy>
  <cp:revision>28</cp:revision>
  <dcterms:created xsi:type="dcterms:W3CDTF">2024-09-24T03:11:05Z</dcterms:created>
  <dcterms:modified xsi:type="dcterms:W3CDTF">2024-12-05T12:38:02Z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2024-09-24T09:30:00Z</vt:filetime>
  </property>
  <property fmtid="{D5CDD505-2E9C-101B-9397-08002B2CF9AE}" pid="4" name="UsrData">
    <vt:lpwstr>730932ef65734926b22f13c7d6e676d6</vt:lpwstr>
  </property>
  <property fmtid="{D5CDD505-2E9C-101B-9397-08002B2CF9AE}" pid="5" name="ICV">
    <vt:lpwstr>C0FBD82E64F54C198A9672395F2C60BC_13</vt:lpwstr>
  </property>
  <property fmtid="{D5CDD505-2E9C-101B-9397-08002B2CF9AE}" pid="6" name="KSOProductBuildVer">
    <vt:lpwstr>2052-12.1.0.18276</vt:lpwstr>
  </property>
</Properties>
</file>