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1853331851440018"/>
          <c:y val="7.3855375018530012E-2"/>
          <c:w val="0.51787273350807372"/>
          <c:h val="0.899907753856421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 Q1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-2.9790625851789055E-3"/>
                  <c:y val="2.25304258321446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177-431D-9655-DE82AA4D3A2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panose="020B0604020202020204" charset="0"/>
                    <a:ea typeface="Roboto Light" panose="020B0604020202020204" charset="0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DELL</c:v>
                </c:pt>
                <c:pt idx="16">
                  <c:v>Clevertouch</c:v>
                </c:pt>
                <c:pt idx="17">
                  <c:v>Boxlight</c:v>
                </c:pt>
                <c:pt idx="18">
                  <c:v>Others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0.13147211658702801</c:v>
                </c:pt>
                <c:pt idx="1">
                  <c:v>5.7497735515550701E-2</c:v>
                </c:pt>
                <c:pt idx="2">
                  <c:v>4.0834063713607802E-2</c:v>
                </c:pt>
                <c:pt idx="3">
                  <c:v>0.135898404409419</c:v>
                </c:pt>
                <c:pt idx="4">
                  <c:v>8.4374507222513606E-2</c:v>
                </c:pt>
                <c:pt idx="5">
                  <c:v>6.2760140673074394E-2</c:v>
                </c:pt>
                <c:pt idx="6">
                  <c:v>6.0779862774076002E-2</c:v>
                </c:pt>
                <c:pt idx="7">
                  <c:v>4.1926883739351398E-2</c:v>
                </c:pt>
                <c:pt idx="8">
                  <c:v>4.76953599155081E-2</c:v>
                </c:pt>
                <c:pt idx="9">
                  <c:v>7.3343625888833104E-6</c:v>
                </c:pt>
                <c:pt idx="10">
                  <c:v>2.4273072987909299E-2</c:v>
                </c:pt>
                <c:pt idx="11">
                  <c:v>1.14012666444191E-2</c:v>
                </c:pt>
                <c:pt idx="12">
                  <c:v>1.9359050053357502E-2</c:v>
                </c:pt>
                <c:pt idx="13">
                  <c:v>1.13242558372358E-2</c:v>
                </c:pt>
                <c:pt idx="14">
                  <c:v>6.3368892767951797E-3</c:v>
                </c:pt>
                <c:pt idx="15">
                  <c:v>1.5886229367521199E-2</c:v>
                </c:pt>
                <c:pt idx="16">
                  <c:v>2.2703519393888299E-2</c:v>
                </c:pt>
                <c:pt idx="17">
                  <c:v>6.5679216983449999E-3</c:v>
                </c:pt>
                <c:pt idx="18">
                  <c:v>0.21890138582781088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77-431D-9655-DE82AA4D3A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 Q1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1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177-431D-9655-DE82AA4D3A2F}"/>
                </c:ext>
              </c:extLst>
            </c:dLbl>
            <c:dLbl>
              <c:idx val="12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177-431D-9655-DE82AA4D3A2F}"/>
                </c:ext>
              </c:extLst>
            </c:dLbl>
            <c:dLbl>
              <c:idx val="13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177-431D-9655-DE82AA4D3A2F}"/>
                </c:ext>
              </c:extLst>
            </c:dLbl>
            <c:dLbl>
              <c:idx val="15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177-431D-9655-DE82AA4D3A2F}"/>
                </c:ext>
              </c:extLst>
            </c:dLbl>
            <c:dLbl>
              <c:idx val="16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5177-431D-9655-DE82AA4D3A2F}"/>
                </c:ext>
              </c:extLst>
            </c:dLbl>
            <c:dLbl>
              <c:idx val="18"/>
              <c:numFmt formatCode="0.0%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Roboto Light" panose="020B0604020202020204" charset="0"/>
                      <a:ea typeface="Roboto Light" panose="020B0604020202020204" charset="0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177-431D-9655-DE82AA4D3A2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panose="020B0604020202020204" charset="0"/>
                    <a:ea typeface="Roboto Light" panose="020B0604020202020204" charset="0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DELL</c:v>
                </c:pt>
                <c:pt idx="16">
                  <c:v>Clevertouch</c:v>
                </c:pt>
                <c:pt idx="17">
                  <c:v>Boxlight</c:v>
                </c:pt>
                <c:pt idx="18">
                  <c:v>Others</c:v>
                </c:pt>
              </c:strCache>
            </c:strRef>
          </c:cat>
          <c:val>
            <c:numRef>
              <c:f>Sheet1!$C$2:$C$20</c:f>
              <c:numCache>
                <c:formatCode>0.0%</c:formatCode>
                <c:ptCount val="19"/>
                <c:pt idx="0">
                  <c:v>0.18628676766904401</c:v>
                </c:pt>
                <c:pt idx="1">
                  <c:v>8.3894247163053895E-2</c:v>
                </c:pt>
                <c:pt idx="2">
                  <c:v>8.3720651479799901E-2</c:v>
                </c:pt>
                <c:pt idx="3">
                  <c:v>8.0525664261815399E-2</c:v>
                </c:pt>
                <c:pt idx="4">
                  <c:v>5.47384388374876E-2</c:v>
                </c:pt>
                <c:pt idx="5">
                  <c:v>4.8195534871032897E-2</c:v>
                </c:pt>
                <c:pt idx="6">
                  <c:v>4.6190918052504401E-2</c:v>
                </c:pt>
                <c:pt idx="7">
                  <c:v>3.3109243350148698E-2</c:v>
                </c:pt>
                <c:pt idx="8">
                  <c:v>2.7186323966743999E-2</c:v>
                </c:pt>
                <c:pt idx="9">
                  <c:v>2.5030844233006701E-2</c:v>
                </c:pt>
                <c:pt idx="10">
                  <c:v>1.84176753471397E-2</c:v>
                </c:pt>
                <c:pt idx="11">
                  <c:v>1.09551275824941E-2</c:v>
                </c:pt>
                <c:pt idx="12">
                  <c:v>1.0585203447940899E-2</c:v>
                </c:pt>
                <c:pt idx="13">
                  <c:v>8.3449924878534702E-3</c:v>
                </c:pt>
                <c:pt idx="14">
                  <c:v>7.9110032797184392E-3</c:v>
                </c:pt>
                <c:pt idx="15">
                  <c:v>7.1008900911997304E-3</c:v>
                </c:pt>
                <c:pt idx="16">
                  <c:v>0</c:v>
                </c:pt>
                <c:pt idx="17">
                  <c:v>0</c:v>
                </c:pt>
                <c:pt idx="18">
                  <c:v>0.26780647387901629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77-431D-9655-DE82AA4D3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3"/>
        <c:axId val="302367872"/>
        <c:axId val="302369408"/>
      </c:barChart>
      <c:catAx>
        <c:axId val="30236787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E7E6E6">
                <a:lumMod val="90000"/>
              </a:srgbClr>
            </a:solidFill>
          </a:ln>
        </c:spPr>
        <c:txPr>
          <a:bodyPr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Roboto Light" panose="020B0604020202020204" charset="0"/>
                <a:ea typeface="Roboto Light" panose="020B0604020202020204" charset="0"/>
              </a:defRPr>
            </a:pPr>
            <a:endParaRPr lang="ko-KR"/>
          </a:p>
        </c:txPr>
        <c:crossAx val="302369408"/>
        <c:crosses val="autoZero"/>
        <c:auto val="0"/>
        <c:lblAlgn val="ctr"/>
        <c:lblOffset val="100"/>
        <c:noMultiLvlLbl val="0"/>
      </c:catAx>
      <c:valAx>
        <c:axId val="302369408"/>
        <c:scaling>
          <c:orientation val="minMax"/>
          <c:max val="0.32000000000000006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0.0%" sourceLinked="1"/>
        <c:majorTickMark val="none"/>
        <c:minorTickMark val="none"/>
        <c:tickLblPos val="none"/>
        <c:spPr>
          <a:ln>
            <a:noFill/>
          </a:ln>
        </c:spPr>
        <c:crossAx val="302367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194860963363308"/>
          <c:y val="0.82276201022491047"/>
          <c:w val="0.19387682678687984"/>
          <c:h val="9.4285751794184733E-2"/>
        </c:manualLayout>
      </c:layout>
      <c:overlay val="0"/>
      <c:txPr>
        <a:bodyPr/>
        <a:lstStyle/>
        <a:p>
          <a:pPr>
            <a:defRPr sz="1050">
              <a:solidFill>
                <a:schemeClr val="tx1">
                  <a:lumMod val="65000"/>
                  <a:lumOff val="35000"/>
                </a:schemeClr>
              </a:solidFill>
              <a:latin typeface="Roboto Light" panose="020B0604020202020204" charset="0"/>
              <a:ea typeface="Roboto Light" panose="020B0604020202020204" charset="0"/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rebuchet MS" pitchFamily="34" charset="0"/>
        </a:defRPr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074669575756458"/>
          <c:y val="7.3855327893597542E-2"/>
          <c:w val="0.68925330424243536"/>
          <c:h val="0.899907753856421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4D73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E4B-4C21-BD42-3162A8B04CA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E4B-4C21-BD42-3162A8B04CA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E4B-4C21-BD42-3162A8B04CA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E4B-4C21-BD42-3162A8B04CAE}"/>
              </c:ext>
            </c:extLst>
          </c:dPt>
          <c:dPt>
            <c:idx val="4"/>
            <c:invertIfNegative val="0"/>
            <c:bubble3D val="0"/>
            <c:spPr>
              <a:solidFill>
                <a:srgbClr val="004D7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E4B-4C21-BD42-3162A8B04CA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CE4B-4C21-BD42-3162A8B04CAE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CE4B-4C21-BD42-3162A8B04CAE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CE4B-4C21-BD42-3162A8B04CAE}"/>
              </c:ext>
            </c:extLst>
          </c:dPt>
          <c:dLbls>
            <c:dLbl>
              <c:idx val="7"/>
              <c:layout>
                <c:manualLayout>
                  <c:x val="0"/>
                  <c:y val="4.533670895474967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4B-4C21-BD42-3162A8B04CAE}"/>
                </c:ext>
              </c:extLst>
            </c:dLbl>
            <c:dLbl>
              <c:idx val="8"/>
              <c:layout>
                <c:manualLayout>
                  <c:x val="-4.9465027933134967E-3"/>
                  <c:y val="-2.26683544773748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E4B-4C21-BD42-3162A8B04CAE}"/>
                </c:ext>
              </c:extLst>
            </c:dLbl>
            <c:dLbl>
              <c:idx val="10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CE4B-4C21-BD42-3162A8B04CAE}"/>
                </c:ext>
              </c:extLst>
            </c:dLbl>
            <c:dLbl>
              <c:idx val="11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CE4B-4C21-BD42-3162A8B04CAE}"/>
                </c:ext>
              </c:extLst>
            </c:dLbl>
            <c:dLbl>
              <c:idx val="12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CE4B-4C21-BD42-3162A8B04CAE}"/>
                </c:ext>
              </c:extLst>
            </c:dLbl>
            <c:dLbl>
              <c:idx val="13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CE4B-4C21-BD42-3162A8B04CAE}"/>
                </c:ext>
              </c:extLst>
            </c:dLbl>
            <c:dLbl>
              <c:idx val="14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CE4B-4C21-BD42-3162A8B04CAE}"/>
                </c:ext>
              </c:extLst>
            </c:dLbl>
            <c:dLbl>
              <c:idx val="16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CE4B-4C21-BD42-3162A8B04CAE}"/>
                </c:ext>
              </c:extLst>
            </c:dLbl>
            <c:dLbl>
              <c:idx val="17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CE4B-4C21-BD42-3162A8B04CAE}"/>
                </c:ext>
              </c:extLst>
            </c:dLbl>
            <c:dLbl>
              <c:idx val="18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CE4B-4C21-BD42-3162A8B04CA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Boxlight/Clevertouch*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Clevertouch*</c:v>
                </c:pt>
                <c:pt idx="16">
                  <c:v>Boxlight</c:v>
                </c:pt>
                <c:pt idx="17">
                  <c:v>DELL</c:v>
                </c:pt>
                <c:pt idx="18">
                  <c:v>Others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0.19226587979499901</c:v>
                </c:pt>
                <c:pt idx="1">
                  <c:v>0.15034425635450599</c:v>
                </c:pt>
                <c:pt idx="2">
                  <c:v>4.63707023421265E-2</c:v>
                </c:pt>
                <c:pt idx="3">
                  <c:v>6.9811195172276103E-2</c:v>
                </c:pt>
                <c:pt idx="4">
                  <c:v>6.4123138513571806E-2</c:v>
                </c:pt>
                <c:pt idx="5">
                  <c:v>2.7487754432932301E-2</c:v>
                </c:pt>
                <c:pt idx="6">
                  <c:v>5.5399512395940403E-2</c:v>
                </c:pt>
                <c:pt idx="7">
                  <c:v>3.5290405441049999E-2</c:v>
                </c:pt>
                <c:pt idx="8">
                  <c:v>2.0236308013913198E-2</c:v>
                </c:pt>
                <c:pt idx="9">
                  <c:v>0</c:v>
                </c:pt>
                <c:pt idx="10">
                  <c:v>1.37219374989215E-2</c:v>
                </c:pt>
                <c:pt idx="11">
                  <c:v>7.4851413879213199E-3</c:v>
                </c:pt>
                <c:pt idx="12">
                  <c:v>1.24730991946398E-2</c:v>
                </c:pt>
                <c:pt idx="13">
                  <c:v>7.6340356508084401E-3</c:v>
                </c:pt>
                <c:pt idx="14">
                  <c:v>2.1653761675504198E-3</c:v>
                </c:pt>
                <c:pt idx="15">
                  <c:v>1.5877453119260899E-2</c:v>
                </c:pt>
                <c:pt idx="16">
                  <c:v>0</c:v>
                </c:pt>
                <c:pt idx="17">
                  <c:v>8.9208370618527495E-3</c:v>
                </c:pt>
                <c:pt idx="18">
                  <c:v>0.27039296745772928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E4B-4C21-BD42-3162A8B04C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elete val="1"/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Boxlight/Clevertouch*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Clevertouch*</c:v>
                </c:pt>
                <c:pt idx="16">
                  <c:v>Boxlight</c:v>
                </c:pt>
                <c:pt idx="17">
                  <c:v>DELL</c:v>
                </c:pt>
                <c:pt idx="18">
                  <c:v>Others</c:v>
                </c:pt>
              </c:strCache>
            </c:strRef>
          </c:cat>
          <c:val>
            <c:numRef>
              <c:f>Sheet1!$C$2:$C$20</c:f>
              <c:numCache>
                <c:formatCode>0.0%</c:formatCode>
                <c:ptCount val="19"/>
                <c:pt idx="0">
                  <c:v>0.211081796574347</c:v>
                </c:pt>
                <c:pt idx="1">
                  <c:v>0.12464383739509</c:v>
                </c:pt>
                <c:pt idx="2">
                  <c:v>6.6576258471259905E-2</c:v>
                </c:pt>
                <c:pt idx="3">
                  <c:v>6.5634005503839299E-2</c:v>
                </c:pt>
                <c:pt idx="4">
                  <c:v>5.5565874753391198E-2</c:v>
                </c:pt>
                <c:pt idx="5">
                  <c:v>3.6629295140679703E-2</c:v>
                </c:pt>
                <c:pt idx="6">
                  <c:v>4.5528851876030202E-2</c:v>
                </c:pt>
                <c:pt idx="7">
                  <c:v>3.1634903574610199E-2</c:v>
                </c:pt>
                <c:pt idx="8">
                  <c:v>2.0384673646852602E-2</c:v>
                </c:pt>
                <c:pt idx="9">
                  <c:v>5.9289802749034302E-3</c:v>
                </c:pt>
                <c:pt idx="10">
                  <c:v>1.34940543386917E-2</c:v>
                </c:pt>
                <c:pt idx="11">
                  <c:v>7.1827628119353198E-3</c:v>
                </c:pt>
                <c:pt idx="12">
                  <c:v>9.3765441226858395E-3</c:v>
                </c:pt>
                <c:pt idx="13">
                  <c:v>6.6404038072429899E-3</c:v>
                </c:pt>
                <c:pt idx="14">
                  <c:v>3.47145830102322E-3</c:v>
                </c:pt>
                <c:pt idx="15">
                  <c:v>1.21320705039656E-2</c:v>
                </c:pt>
                <c:pt idx="16">
                  <c:v>3.5007628191487399E-3</c:v>
                </c:pt>
                <c:pt idx="17">
                  <c:v>7.0858324827509098E-3</c:v>
                </c:pt>
                <c:pt idx="18">
                  <c:v>0.27350763360155234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E4B-4C21-BD42-3162A8B04C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2021 Q1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0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CE4B-4C21-BD42-3162A8B04CAE}"/>
                </c:ext>
              </c:extLst>
            </c:dLbl>
            <c:dLbl>
              <c:idx val="11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CE4B-4C21-BD42-3162A8B04CAE}"/>
                </c:ext>
              </c:extLst>
            </c:dLbl>
            <c:dLbl>
              <c:idx val="12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CE4B-4C21-BD42-3162A8B04CAE}"/>
                </c:ext>
              </c:extLst>
            </c:dLbl>
            <c:dLbl>
              <c:idx val="13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CE4B-4C21-BD42-3162A8B04CAE}"/>
                </c:ext>
              </c:extLst>
            </c:dLbl>
            <c:dLbl>
              <c:idx val="14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CE4B-4C21-BD42-3162A8B04CAE}"/>
                </c:ext>
              </c:extLst>
            </c:dLbl>
            <c:dLbl>
              <c:idx val="16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CE4B-4C21-BD42-3162A8B04CAE}"/>
                </c:ext>
              </c:extLst>
            </c:dLbl>
            <c:dLbl>
              <c:idx val="17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CE4B-4C21-BD42-3162A8B04CAE}"/>
                </c:ext>
              </c:extLst>
            </c:dLbl>
            <c:dLbl>
              <c:idx val="18"/>
              <c:numFmt formatCode="0.0%" sourceLinked="0"/>
              <c:spPr/>
              <c:txPr>
                <a:bodyPr/>
                <a:lstStyle/>
                <a:p>
                  <a:pPr>
                    <a:defRPr sz="8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CE4B-4C21-BD42-3162A8B04CA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SEEWO</c:v>
                </c:pt>
                <c:pt idx="1">
                  <c:v>HiteVision</c:v>
                </c:pt>
                <c:pt idx="2">
                  <c:v>Hisense</c:v>
                </c:pt>
                <c:pt idx="3">
                  <c:v>Promethean</c:v>
                </c:pt>
                <c:pt idx="4">
                  <c:v>SMART</c:v>
                </c:pt>
                <c:pt idx="5">
                  <c:v>Viewsonic</c:v>
                </c:pt>
                <c:pt idx="6">
                  <c:v>MAXHUB</c:v>
                </c:pt>
                <c:pt idx="7">
                  <c:v>Newline</c:v>
                </c:pt>
                <c:pt idx="8">
                  <c:v>Samsung</c:v>
                </c:pt>
                <c:pt idx="9">
                  <c:v>Boxlight/Clevertouch*</c:v>
                </c:pt>
                <c:pt idx="10">
                  <c:v>BenQ</c:v>
                </c:pt>
                <c:pt idx="11">
                  <c:v>i3 Technologies</c:v>
                </c:pt>
                <c:pt idx="12">
                  <c:v>Sharp</c:v>
                </c:pt>
                <c:pt idx="13">
                  <c:v>CTOUCH</c:v>
                </c:pt>
                <c:pt idx="14">
                  <c:v>LG</c:v>
                </c:pt>
                <c:pt idx="15">
                  <c:v>Clevertouch*</c:v>
                </c:pt>
                <c:pt idx="16">
                  <c:v>Boxlight</c:v>
                </c:pt>
                <c:pt idx="17">
                  <c:v>DELL</c:v>
                </c:pt>
                <c:pt idx="18">
                  <c:v>Others</c:v>
                </c:pt>
              </c:strCache>
            </c:strRef>
          </c:cat>
          <c:val>
            <c:numRef>
              <c:f>Sheet1!$D$2:$D$20</c:f>
              <c:numCache>
                <c:formatCode>0.0%</c:formatCode>
                <c:ptCount val="19"/>
                <c:pt idx="0">
                  <c:v>0.18628676766904401</c:v>
                </c:pt>
                <c:pt idx="1">
                  <c:v>8.3894247163053895E-2</c:v>
                </c:pt>
                <c:pt idx="2">
                  <c:v>8.3720651479799901E-2</c:v>
                </c:pt>
                <c:pt idx="3">
                  <c:v>8.0525664261815399E-2</c:v>
                </c:pt>
                <c:pt idx="4">
                  <c:v>5.47384388374876E-2</c:v>
                </c:pt>
                <c:pt idx="5">
                  <c:v>4.8195534871032897E-2</c:v>
                </c:pt>
                <c:pt idx="6">
                  <c:v>4.6190918052504401E-2</c:v>
                </c:pt>
                <c:pt idx="7">
                  <c:v>3.3109243350148698E-2</c:v>
                </c:pt>
                <c:pt idx="8">
                  <c:v>2.7186323966743999E-2</c:v>
                </c:pt>
                <c:pt idx="9">
                  <c:v>2.5030844233006701E-2</c:v>
                </c:pt>
                <c:pt idx="10">
                  <c:v>1.84176753471397E-2</c:v>
                </c:pt>
                <c:pt idx="11">
                  <c:v>1.09551275824941E-2</c:v>
                </c:pt>
                <c:pt idx="12">
                  <c:v>1.0585203447940899E-2</c:v>
                </c:pt>
                <c:pt idx="13">
                  <c:v>8.3449924878534702E-3</c:v>
                </c:pt>
                <c:pt idx="14">
                  <c:v>7.9110032797184392E-3</c:v>
                </c:pt>
                <c:pt idx="15">
                  <c:v>0</c:v>
                </c:pt>
                <c:pt idx="16">
                  <c:v>0</c:v>
                </c:pt>
                <c:pt idx="17">
                  <c:v>7.1008900911997304E-3</c:v>
                </c:pt>
                <c:pt idx="18">
                  <c:v>0.26780647387901629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CE4B-4C21-BD42-3162A8B04C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3"/>
        <c:axId val="302273280"/>
        <c:axId val="302274816"/>
      </c:barChart>
      <c:catAx>
        <c:axId val="30227328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E7E6E6">
                <a:lumMod val="90000"/>
              </a:srgbClr>
            </a:solidFill>
          </a:ln>
        </c:spPr>
        <c:txPr>
          <a:bodyPr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ko-KR"/>
          </a:p>
        </c:txPr>
        <c:crossAx val="302274816"/>
        <c:crosses val="autoZero"/>
        <c:auto val="0"/>
        <c:lblAlgn val="ctr"/>
        <c:lblOffset val="100"/>
        <c:noMultiLvlLbl val="0"/>
      </c:catAx>
      <c:valAx>
        <c:axId val="302274816"/>
        <c:scaling>
          <c:orientation val="minMax"/>
          <c:max val="0.37000000000000005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0.0%" sourceLinked="1"/>
        <c:majorTickMark val="none"/>
        <c:minorTickMark val="none"/>
        <c:tickLblPos val="none"/>
        <c:spPr>
          <a:ln>
            <a:noFill/>
          </a:ln>
        </c:spPr>
        <c:crossAx val="302273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9817080663633"/>
          <c:y val="0.80735522061128162"/>
          <c:w val="0.16467854596089818"/>
          <c:h val="0.12577277669850234"/>
        </c:manualLayout>
      </c:layout>
      <c:overlay val="0"/>
      <c:txPr>
        <a:bodyPr/>
        <a:lstStyle/>
        <a:p>
          <a:pPr>
            <a:defRPr sz="105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Roboto Light" panose="020B0604020202020204" charset="0"/>
          <a:ea typeface="Roboto Light" panose="020B0604020202020204" charset="0"/>
        </a:defRPr>
      </a:pPr>
      <a:endParaRPr lang="ko-KR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028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60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60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39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070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323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7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0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8726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24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44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28626-9464-4F3E-8FCB-22B2224075CA}" type="datetimeFigureOut">
              <a:rPr lang="ko-KR" altLang="en-US" smtClean="0"/>
              <a:t>2022-12-14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D8E34-5314-4415-BA40-07393E959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10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4">
            <a:extLst>
              <a:ext uri="{FF2B5EF4-FFF2-40B4-BE49-F238E27FC236}">
                <a16:creationId xmlns:a16="http://schemas.microsoft.com/office/drawing/2014/main" id="{E923104E-7E4B-58AC-495A-F8B433F82D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767801"/>
              </p:ext>
            </p:extLst>
          </p:nvPr>
        </p:nvGraphicFramePr>
        <p:xfrm>
          <a:off x="3297670" y="2928136"/>
          <a:ext cx="3715967" cy="7076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4AA24516-F0F2-D00B-CE3D-E320F28DB8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662118"/>
              </p:ext>
            </p:extLst>
          </p:nvPr>
        </p:nvGraphicFramePr>
        <p:xfrm>
          <a:off x="0" y="2970166"/>
          <a:ext cx="4951379" cy="703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48507E9-72DD-010B-2721-13555D2956A8}"/>
              </a:ext>
            </a:extLst>
          </p:cNvPr>
          <p:cNvSpPr txBox="1">
            <a:spLocks/>
          </p:cNvSpPr>
          <p:nvPr/>
        </p:nvSpPr>
        <p:spPr bwMode="auto">
          <a:xfrm>
            <a:off x="197644" y="9446702"/>
            <a:ext cx="4284274" cy="53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Font typeface="Trebuchet MS" pitchFamily="34" charset="0"/>
              <a:buChar char="|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SzPct val="100000"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200150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Font typeface="Trebuchet MS" pitchFamily="34" charset="0"/>
              <a:buChar char="–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006699"/>
              </a:buClr>
              <a:buFont typeface="Trebuchet MS" pitchFamily="34" charset="0"/>
              <a:buChar char="‐"/>
              <a:defRPr sz="1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300">
                <a:solidFill>
                  <a:schemeClr val="bg1"/>
                </a:solidFill>
                <a:latin typeface="+mn-lt"/>
              </a:rPr>
              <a:t>Brand shares and volumes of all 67 countries are available via the Analyzer or please contact us directly.</a:t>
            </a:r>
          </a:p>
          <a:p>
            <a:pPr marL="0" indent="0" algn="ctr">
              <a:buNone/>
            </a:pPr>
            <a:endParaRPr lang="en-GB" sz="1444">
              <a:solidFill>
                <a:schemeClr val="accent5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5F062E-3B2A-8F37-75C7-4B98AB2A0101}"/>
              </a:ext>
            </a:extLst>
          </p:cNvPr>
          <p:cNvSpPr/>
          <p:nvPr/>
        </p:nvSpPr>
        <p:spPr>
          <a:xfrm>
            <a:off x="1" y="2136017"/>
            <a:ext cx="6858000" cy="479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522606E0-4913-7283-73A8-B00A61BDD36E}"/>
              </a:ext>
            </a:extLst>
          </p:cNvPr>
          <p:cNvSpPr txBox="1"/>
          <p:nvPr/>
        </p:nvSpPr>
        <p:spPr>
          <a:xfrm>
            <a:off x="-19457" y="2163207"/>
            <a:ext cx="6858001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  <a:cs typeface="Noto Sans CJK KR Regular" pitchFamily="34" charset="0"/>
              </a:rPr>
              <a:t>IFPD/IWB 시장점유율(</a:t>
            </a:r>
            <a:r>
              <a:rPr lang="en-US" sz="2000" b="1" dirty="0" err="1">
                <a:solidFill>
                  <a:srgbClr val="FFFFFF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  <a:cs typeface="Noto Sans CJK KR Regular" pitchFamily="34" charset="0"/>
              </a:rPr>
              <a:t>수량기준</a:t>
            </a:r>
            <a:r>
              <a:rPr lang="en-US" sz="2000" b="1" dirty="0">
                <a:solidFill>
                  <a:srgbClr val="FFFFFF"/>
                </a:solidFill>
                <a:latin typeface="Yoon 윤고딕 135_TT" panose="02090603020101020101" pitchFamily="18" charset="-127"/>
                <a:ea typeface="Yoon 윤고딕 135_TT" panose="02090603020101020101" pitchFamily="18" charset="-127"/>
                <a:cs typeface="Noto Sans CJK KR Regular" pitchFamily="34" charset="0"/>
              </a:rPr>
              <a:t>): APAC</a:t>
            </a:r>
            <a:endParaRPr lang="en-US" sz="1400" dirty="0">
              <a:latin typeface="Yoon 윤고딕 135_TT" panose="02090603020101020101" pitchFamily="18" charset="-127"/>
              <a:ea typeface="Yoon 윤고딕 135_TT" panose="02090603020101020101" pitchFamily="18" charset="-127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DF74FECF-7BCD-63CF-BF45-7D9245DF94CC}"/>
              </a:ext>
            </a:extLst>
          </p:cNvPr>
          <p:cNvSpPr txBox="1"/>
          <p:nvPr/>
        </p:nvSpPr>
        <p:spPr>
          <a:xfrm>
            <a:off x="-19457" y="2700171"/>
            <a:ext cx="720510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6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r>
              <a:rPr lang="en-US" sz="16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(SEEWO)</a:t>
            </a:r>
            <a:r>
              <a:rPr 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가 시장 1위이고, </a:t>
            </a:r>
          </a:p>
          <a:p>
            <a:pPr algn="ctr"/>
            <a:r>
              <a:rPr lang="en-US" sz="1600" b="1" dirty="0" err="1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Hitevision</a:t>
            </a:r>
            <a:r>
              <a:rPr 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, Hisense, CVTE(MAXHUB) 순의 </a:t>
            </a:r>
            <a:r>
              <a:rPr lang="en-US" sz="1600" b="1" dirty="0" err="1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점유율을</a:t>
            </a:r>
            <a:r>
              <a:rPr 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 </a:t>
            </a:r>
            <a:r>
              <a:rPr lang="ko-KR" altLang="en-US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차지함</a:t>
            </a:r>
            <a:r>
              <a:rPr lang="en-US" altLang="ko-KR" sz="1600" b="1" dirty="0">
                <a:solidFill>
                  <a:srgbClr val="8ABBD0"/>
                </a:solidFill>
                <a:latin typeface="Noto Sans CJK KR Regular" pitchFamily="34" charset="0"/>
                <a:cs typeface="Noto Sans CJK KR Regular" pitchFamily="34" charset="0"/>
              </a:rPr>
              <a:t>.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BA9823-A4AD-946C-FBB8-1D8D1363FA04}"/>
              </a:ext>
            </a:extLst>
          </p:cNvPr>
          <p:cNvSpPr txBox="1"/>
          <p:nvPr/>
        </p:nvSpPr>
        <p:spPr>
          <a:xfrm>
            <a:off x="270423" y="3497141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E1B7EC8-FC8F-1CF7-D829-DD69C949F918}"/>
              </a:ext>
            </a:extLst>
          </p:cNvPr>
          <p:cNvSpPr/>
          <p:nvPr/>
        </p:nvSpPr>
        <p:spPr>
          <a:xfrm>
            <a:off x="-19457" y="7092119"/>
            <a:ext cx="6858001" cy="706171"/>
          </a:xfrm>
          <a:prstGeom prst="rect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Object 21">
            <a:extLst>
              <a:ext uri="{FF2B5EF4-FFF2-40B4-BE49-F238E27FC236}">
                <a16:creationId xmlns:a16="http://schemas.microsoft.com/office/drawing/2014/main" id="{C56E12E7-B28B-A80D-20F7-A27F0BCF294E}"/>
              </a:ext>
            </a:extLst>
          </p:cNvPr>
          <p:cNvSpPr txBox="1"/>
          <p:nvPr/>
        </p:nvSpPr>
        <p:spPr>
          <a:xfrm>
            <a:off x="30771" y="7193989"/>
            <a:ext cx="675754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12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CVTE  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SEEWO는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 2021년 APAC 지역에서 가장 큰 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공급업체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- MAXHUB 브랜드(2021년 8.7%)를 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추가함으로써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 </a:t>
            </a:r>
            <a:r>
              <a:rPr lang="en-US" sz="1200" b="1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CVTE는</a:t>
            </a:r>
            <a:r>
              <a:rPr lang="en-US" sz="12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 SEEWO와 MAXHUB, 두 브랜드를 </a:t>
            </a:r>
            <a:r>
              <a:rPr lang="en-US" sz="1200" b="1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통해</a:t>
            </a:r>
            <a:r>
              <a:rPr lang="en-US" sz="1200" b="1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 2021년 APAC 시장의 37.9%를 갖는 </a:t>
            </a:r>
            <a:r>
              <a:rPr lang="en-US" sz="1200" b="1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중국업체</a:t>
            </a:r>
            <a:r>
              <a:rPr lang="en-US" sz="1200" dirty="0" err="1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가</a:t>
            </a:r>
            <a:r>
              <a:rPr lang="en-US" sz="1200" dirty="0">
                <a:solidFill>
                  <a:schemeClr val="tx2"/>
                </a:solidFill>
                <a:latin typeface="Noto Sans CJK KR Regular" pitchFamily="34" charset="0"/>
                <a:cs typeface="Noto Sans CJK KR Regular" pitchFamily="34" charset="0"/>
              </a:rPr>
              <a:t> 됨. 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4CCFC-0660-995E-11D5-88339662E6F8}"/>
              </a:ext>
            </a:extLst>
          </p:cNvPr>
          <p:cNvSpPr txBox="1"/>
          <p:nvPr/>
        </p:nvSpPr>
        <p:spPr>
          <a:xfrm>
            <a:off x="178188" y="5501968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5E011E-8753-7995-9782-597368EB08AA}"/>
              </a:ext>
            </a:extLst>
          </p:cNvPr>
          <p:cNvSpPr txBox="1"/>
          <p:nvPr/>
        </p:nvSpPr>
        <p:spPr>
          <a:xfrm>
            <a:off x="3610108" y="3459897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6A6372-C995-337F-5F3D-0C4CCE8F4FC7}"/>
              </a:ext>
            </a:extLst>
          </p:cNvPr>
          <p:cNvSpPr txBox="1"/>
          <p:nvPr/>
        </p:nvSpPr>
        <p:spPr>
          <a:xfrm>
            <a:off x="3473920" y="5470431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CVTE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  <a:latin typeface="Noto Sans CJK KR Regular" pitchFamily="34" charset="0"/>
                <a:cs typeface="Noto Sans CJK KR Regular" pitchFamily="34" charset="0"/>
              </a:rPr>
              <a:t>社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6" name="그래픽 15">
            <a:extLst>
              <a:ext uri="{FF2B5EF4-FFF2-40B4-BE49-F238E27FC236}">
                <a16:creationId xmlns:a16="http://schemas.microsoft.com/office/drawing/2014/main" id="{2174660D-03B3-83FC-04DB-903D1D46C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188" y="688646"/>
            <a:ext cx="6402748" cy="126621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232F149-2B0B-5D06-9A2D-FC068BE8626E}"/>
              </a:ext>
            </a:extLst>
          </p:cNvPr>
          <p:cNvSpPr/>
          <p:nvPr/>
        </p:nvSpPr>
        <p:spPr>
          <a:xfrm>
            <a:off x="1392340" y="6662"/>
            <a:ext cx="38106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CVTE</a:t>
            </a:r>
            <a:r>
              <a:rPr lang="ko-KR" alt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전자칠판 시장 점유율</a:t>
            </a:r>
            <a:endParaRPr lang="en-US" altLang="ko-KR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4593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126</Words>
  <Application>Microsoft Office PowerPoint</Application>
  <PresentationFormat>A4 용지(210x297mm)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Noto Sans CJK KR Regular</vt:lpstr>
      <vt:lpstr>Arial</vt:lpstr>
      <vt:lpstr>Calibri</vt:lpstr>
      <vt:lpstr>Calibri Light</vt:lpstr>
      <vt:lpstr>Roboto Light</vt:lpstr>
      <vt:lpstr>Trebuchet MS</vt:lpstr>
      <vt:lpstr>Yoon 윤고딕 135_TT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nexo</dc:creator>
  <cp:lastModifiedBy>nexo</cp:lastModifiedBy>
  <cp:revision>1</cp:revision>
  <dcterms:created xsi:type="dcterms:W3CDTF">2022-12-14T02:28:07Z</dcterms:created>
  <dcterms:modified xsi:type="dcterms:W3CDTF">2022-12-14T02:31:08Z</dcterms:modified>
</cp:coreProperties>
</file>