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62"/>
    <a:srgbClr val="FFB000"/>
    <a:srgbClr val="FF3200"/>
    <a:srgbClr val="6FCD27"/>
    <a:srgbClr val="22ABE4"/>
    <a:srgbClr val="B4E3F6"/>
    <a:srgbClr val="B3E2F6"/>
    <a:srgbClr val="D0CFCF"/>
    <a:srgbClr val="00538B"/>
    <a:srgbClr val="B3E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9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l">
              <a:defRPr sz="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967" y="0"/>
            <a:ext cx="2945659" cy="498055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r">
              <a:defRPr sz="700"/>
            </a:lvl1pPr>
          </a:lstStyle>
          <a:p>
            <a:fld id="{09CFB6E8-A4FE-469D-A6ED-01A4C327FEB2}" type="datetimeFigureOut">
              <a:rPr lang="ko-KR" altLang="en-US" smtClean="0"/>
              <a:t>2022-06-30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3511" tIns="26755" rIns="53511" bIns="2675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53511" tIns="26755" rIns="53511" bIns="26755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445"/>
            <a:ext cx="2945659" cy="497193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l">
              <a:defRPr sz="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967" y="9429445"/>
            <a:ext cx="2945659" cy="497193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r">
              <a:defRPr sz="700"/>
            </a:lvl1pPr>
          </a:lstStyle>
          <a:p>
            <a:fld id="{1B9B7C83-0257-4F41-9CEB-00C92D869F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67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B7C83-0257-4F41-9CEB-00C92D869F9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60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34.png"/><Relationship Id="rId5" Type="http://schemas.openxmlformats.org/officeDocument/2006/relationships/image" Target="../media/image7.pn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856998" y="2581533"/>
            <a:ext cx="6263727" cy="32635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300" kern="0" spc="-8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20</a:t>
            </a:r>
            <a:r>
              <a:rPr lang="en-US" sz="12300" kern="0" spc="-800" dirty="0">
                <a:solidFill>
                  <a:srgbClr val="888888"/>
                </a:solidFill>
                <a:latin typeface="Jalnan OTF" pitchFamily="34" charset="0"/>
                <a:cs typeface="Jalnan OTF" pitchFamily="34" charset="0"/>
              </a:rPr>
              <a:t>21</a:t>
            </a:r>
            <a:endParaRPr lang="en-US" dirty="0"/>
          </a:p>
        </p:txBody>
      </p:sp>
      <p:sp>
        <p:nvSpPr>
          <p:cNvPr id="10" name="Object 10"/>
          <p:cNvSpPr txBox="1"/>
          <p:nvPr/>
        </p:nvSpPr>
        <p:spPr>
          <a:xfrm>
            <a:off x="-1611424" y="4484590"/>
            <a:ext cx="21832546" cy="21528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8000" kern="0" spc="-5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Future Source Q3 Report</a:t>
            </a:r>
            <a:endParaRPr lang="en-US" dirty="0"/>
          </a:p>
        </p:txBody>
      </p:sp>
      <p:sp>
        <p:nvSpPr>
          <p:cNvPr id="11" name="Object 11"/>
          <p:cNvSpPr txBox="1"/>
          <p:nvPr/>
        </p:nvSpPr>
        <p:spPr>
          <a:xfrm>
            <a:off x="2997277" y="8341171"/>
            <a:ext cx="11675024" cy="6611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500" kern="0" spc="2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CVT Electronics Korea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36744" y="2826558"/>
            <a:ext cx="4623876" cy="4623876"/>
            <a:chOff x="2636744" y="2826558"/>
            <a:chExt cx="4623876" cy="4623876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6744" y="2826558"/>
              <a:ext cx="4623876" cy="462387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250693" y="4689352"/>
            <a:ext cx="7319027" cy="20869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7800" kern="0" spc="-1000" dirty="0">
                <a:solidFill>
                  <a:srgbClr val="FFFFFF"/>
                </a:solidFill>
                <a:latin typeface="Noto Sans CJK KR Regular" pitchFamily="34" charset="0"/>
                <a:cs typeface="Noto Sans CJK KR Regular" pitchFamily="34" charset="0"/>
              </a:rPr>
              <a:t>CONTNENS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8063181" y="3917739"/>
            <a:ext cx="7783349" cy="2450236"/>
            <a:chOff x="8063181" y="3917739"/>
            <a:chExt cx="7783349" cy="2450236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8063181" y="3917739"/>
              <a:ext cx="7783349" cy="957694"/>
              <a:chOff x="8063181" y="3917739"/>
              <a:chExt cx="7783349" cy="957694"/>
            </a:xfrm>
          </p:grpSpPr>
          <p:sp>
            <p:nvSpPr>
              <p:cNvPr id="15" name="Object 15"/>
              <p:cNvSpPr txBox="1"/>
              <p:nvPr/>
            </p:nvSpPr>
            <p:spPr>
              <a:xfrm>
                <a:off x="8063181" y="3917739"/>
                <a:ext cx="8267329" cy="8000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3000" kern="0" spc="-300" dirty="0">
                    <a:solidFill>
                      <a:srgbClr val="464646"/>
                    </a:solidFill>
                    <a:latin typeface="Jalnan OTF" pitchFamily="34" charset="0"/>
                    <a:cs typeface="Jalnan OTF" pitchFamily="34" charset="0"/>
                  </a:rPr>
                  <a:t>1. 개요 - 공급 &amp; 화물</a:t>
                </a:r>
                <a:endParaRPr lang="en-US" dirty="0"/>
              </a:p>
            </p:txBody>
          </p:sp>
          <p:sp>
            <p:nvSpPr>
              <p:cNvPr id="16" name="Object 16"/>
              <p:cNvSpPr txBox="1"/>
              <p:nvPr/>
            </p:nvSpPr>
            <p:spPr>
              <a:xfrm>
                <a:off x="8063181" y="4554653"/>
                <a:ext cx="11675024" cy="48116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700" kern="0" spc="-100" dirty="0">
                    <a:solidFill>
                      <a:srgbClr val="464646"/>
                    </a:solidFill>
                    <a:latin typeface="S-Core Dream 4 Regular" pitchFamily="34" charset="0"/>
                    <a:cs typeface="S-Core Dream 4 Regular" pitchFamily="34" charset="0"/>
                  </a:rPr>
                  <a:t>COVID-19으로 인한 물류대란을 간략히 언급합니다. </a:t>
                </a:r>
                <a:endParaRPr lang="en-US" dirty="0"/>
              </a:p>
            </p:txBody>
          </p:sp>
        </p:grpSp>
        <p:grpSp>
          <p:nvGrpSpPr>
            <p:cNvPr id="1006" name="그룹 1006"/>
            <p:cNvGrpSpPr/>
            <p:nvPr/>
          </p:nvGrpSpPr>
          <p:grpSpPr>
            <a:xfrm>
              <a:off x="8063181" y="5410282"/>
              <a:ext cx="7783349" cy="957694"/>
              <a:chOff x="8063181" y="5410282"/>
              <a:chExt cx="7783349" cy="957694"/>
            </a:xfrm>
          </p:grpSpPr>
          <p:sp>
            <p:nvSpPr>
              <p:cNvPr id="19" name="Object 19"/>
              <p:cNvSpPr txBox="1"/>
              <p:nvPr/>
            </p:nvSpPr>
            <p:spPr>
              <a:xfrm>
                <a:off x="8063181" y="5410282"/>
                <a:ext cx="8267329" cy="8000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3000" kern="0" spc="-300" dirty="0">
                    <a:solidFill>
                      <a:srgbClr val="464646"/>
                    </a:solidFill>
                    <a:latin typeface="Jalnan OTF" pitchFamily="34" charset="0"/>
                    <a:cs typeface="Jalnan OTF" pitchFamily="34" charset="0"/>
                  </a:rPr>
                  <a:t>2. APAC 상황</a:t>
                </a:r>
                <a:endParaRPr lang="en-US" dirty="0"/>
              </a:p>
            </p:txBody>
          </p:sp>
          <p:sp>
            <p:nvSpPr>
              <p:cNvPr id="20" name="Object 20"/>
              <p:cNvSpPr txBox="1"/>
              <p:nvPr/>
            </p:nvSpPr>
            <p:spPr>
              <a:xfrm>
                <a:off x="8063181" y="6047196"/>
                <a:ext cx="11675024" cy="48116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700" kern="0" spc="-100" dirty="0">
                    <a:solidFill>
                      <a:srgbClr val="464646"/>
                    </a:solidFill>
                    <a:latin typeface="S-Core Dream 4 Regular" pitchFamily="34" charset="0"/>
                    <a:cs typeface="S-Core Dream 4 Regular" pitchFamily="34" charset="0"/>
                  </a:rPr>
                  <a:t>2021 Q3 IFPD/IWB 글로벌 시장을 설명합니다. </a:t>
                </a:r>
                <a:endParaRPr lang="en-US" dirty="0"/>
              </a:p>
            </p:txBody>
          </p:sp>
        </p:grpSp>
      </p:grpSp>
      <p:sp>
        <p:nvSpPr>
          <p:cNvPr id="23" name="Object 23"/>
          <p:cNvSpPr txBox="1"/>
          <p:nvPr/>
        </p:nvSpPr>
        <p:spPr>
          <a:xfrm>
            <a:off x="1842093" y="3692883"/>
            <a:ext cx="6213178" cy="2142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000" kern="0" spc="-1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Future Source </a:t>
            </a:r>
          </a:p>
          <a:p>
            <a:pPr algn="ctr"/>
            <a:r>
              <a:rPr lang="en-US" sz="4000" kern="0" spc="-1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Q3 Report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2734907"/>
            <a:ext cx="18728944" cy="7671501"/>
            <a:chOff x="-159006" y="2734907"/>
            <a:chExt cx="18728944" cy="76715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2734907"/>
              <a:ext cx="18728944" cy="76715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9420" y="832795"/>
            <a:ext cx="16556522" cy="8620124"/>
            <a:chOff x="919420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58841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9420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281057" y="4451924"/>
            <a:ext cx="10886988" cy="13428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5000" kern="0" spc="-3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개요 - 공급 &amp; 화물</a:t>
            </a:r>
            <a:endParaRPr lang="en-US" dirty="0"/>
          </a:p>
        </p:txBody>
      </p:sp>
      <p:sp>
        <p:nvSpPr>
          <p:cNvPr id="10" name="Object 10"/>
          <p:cNvSpPr txBox="1"/>
          <p:nvPr/>
        </p:nvSpPr>
        <p:spPr>
          <a:xfrm>
            <a:off x="7281057" y="5431981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COVID-19으로 인한 물류대란을 간략히 언급합니다.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2088858" y="-421873"/>
            <a:ext cx="3760582" cy="5020621"/>
            <a:chOff x="2088858" y="-421873"/>
            <a:chExt cx="3760582" cy="502062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88858" y="-421873"/>
              <a:ext cx="3760582" cy="502062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865470" y="2715208"/>
            <a:ext cx="4123102" cy="472577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7700" kern="0" spc="-6000" dirty="0">
                <a:solidFill>
                  <a:srgbClr val="FFFFFF"/>
                </a:solidFill>
                <a:latin typeface="Noto Sans CJK KR Regular" pitchFamily="34" charset="0"/>
                <a:cs typeface="Noto Sans CJK KR Regular" pitchFamily="34" charset="0"/>
              </a:rPr>
              <a:t>01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COVID-19으로 인한 물류대란을 간략히 언급합니다.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0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개요 - 공급 &amp; 화물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896054" y="2266561"/>
            <a:ext cx="7417086" cy="586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2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부품 공급과 화물문제 : 완벽한 폭풍우 </a:t>
            </a:r>
            <a:endParaRPr lang="en-US" dirty="0"/>
          </a:p>
        </p:txBody>
      </p:sp>
      <p:sp>
        <p:nvSpPr>
          <p:cNvPr id="15" name="Object 15"/>
          <p:cNvSpPr txBox="1"/>
          <p:nvPr/>
        </p:nvSpPr>
        <p:spPr>
          <a:xfrm>
            <a:off x="1896057" y="3456352"/>
            <a:ext cx="5334448" cy="18974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반도체 공급 문제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(2023/2024년까지 지속될 전망)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대만의 웨이퍼 생산 문제 (물 공급 부족)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778967" y="5567952"/>
            <a:ext cx="4032115" cy="2526717"/>
            <a:chOff x="1778967" y="5567952"/>
            <a:chExt cx="4032115" cy="2526717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8967" y="5567952"/>
              <a:ext cx="4032115" cy="252671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5763837" y="3175272"/>
            <a:ext cx="3321878" cy="2880169"/>
            <a:chOff x="5763837" y="3175272"/>
            <a:chExt cx="3321878" cy="2880169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3837" y="3175272"/>
              <a:ext cx="3321878" cy="288016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205466" y="5567952"/>
            <a:ext cx="3359530" cy="2223041"/>
            <a:chOff x="9205466" y="5567952"/>
            <a:chExt cx="3359530" cy="2223041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05466" y="5567952"/>
              <a:ext cx="3359530" cy="222304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2862437" y="3175272"/>
            <a:ext cx="2880169" cy="2880169"/>
            <a:chOff x="12862437" y="3175272"/>
            <a:chExt cx="2880169" cy="288016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62437" y="3175272"/>
              <a:ext cx="2880169" cy="288016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5866362" y="7061048"/>
            <a:ext cx="5334448" cy="18974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B2B 시장과 B2C 시장에서의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글로벌 수요 폭증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고객은 6-12개월 전에 미리 주문(또는 결제)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>
            <a:off x="7139261" y="2266561"/>
            <a:ext cx="14645601" cy="5866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200" dirty="0">
                <a:solidFill>
                  <a:srgbClr val="D94925"/>
                </a:solidFill>
                <a:latin typeface="Jalnan OTF" pitchFamily="34" charset="0"/>
                <a:cs typeface="Jalnan OTF" pitchFamily="34" charset="0"/>
              </a:rPr>
              <a:t>기업과 소비자 시장의 높은 수요(재택근무, 하이브리드 근무, 자동차)</a:t>
            </a:r>
            <a:endParaRPr lang="en-US" dirty="0"/>
          </a:p>
        </p:txBody>
      </p:sp>
      <p:sp>
        <p:nvSpPr>
          <p:cNvPr id="30" name="Object 30"/>
          <p:cNvSpPr txBox="1"/>
          <p:nvPr/>
        </p:nvSpPr>
        <p:spPr>
          <a:xfrm>
            <a:off x="9209524" y="3510305"/>
            <a:ext cx="5334448" cy="9260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세계에서 가장 큰 반도체 제조사인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인텔 社는 미국과 EU에서 제조업체 모색</a:t>
            </a:r>
            <a:endParaRPr lang="en-US" dirty="0"/>
          </a:p>
        </p:txBody>
      </p:sp>
      <p:sp>
        <p:nvSpPr>
          <p:cNvPr id="31" name="Object 31"/>
          <p:cNvSpPr txBox="1"/>
          <p:nvPr/>
        </p:nvSpPr>
        <p:spPr>
          <a:xfrm>
            <a:off x="12824381" y="7061048"/>
            <a:ext cx="5829201" cy="9260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철강과 목재 공급 문제는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전세계적으로 다수의 산업에 영향</a:t>
            </a:r>
            <a:endParaRPr lang="en-US" dirty="0"/>
          </a:p>
        </p:txBody>
      </p:sp>
      <p:grpSp>
        <p:nvGrpSpPr>
          <p:cNvPr id="1008" name="그룹 1008"/>
          <p:cNvGrpSpPr/>
          <p:nvPr/>
        </p:nvGrpSpPr>
        <p:grpSpPr>
          <a:xfrm>
            <a:off x="5010215" y="5375676"/>
            <a:ext cx="1071125" cy="133257"/>
            <a:chOff x="5010215" y="5375676"/>
            <a:chExt cx="1071125" cy="13325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920000">
              <a:off x="5010215" y="5375676"/>
              <a:ext cx="1071125" cy="13325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8782779" y="5292123"/>
            <a:ext cx="1071125" cy="133257"/>
            <a:chOff x="8782779" y="5292123"/>
            <a:chExt cx="1071125" cy="133257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1860000">
              <a:off x="8782779" y="5292123"/>
              <a:ext cx="1071125" cy="13325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1966825" y="5430949"/>
            <a:ext cx="1071125" cy="133257"/>
            <a:chOff x="11966825" y="5430949"/>
            <a:chExt cx="1071125" cy="13325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2040000">
              <a:off x="11966825" y="5430949"/>
              <a:ext cx="1071125" cy="13325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13978536" y="8869810"/>
            <a:ext cx="5977925" cy="86037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500" b="1" u="sng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WFH : Work From Home의 약자로</a:t>
            </a:r>
          </a:p>
          <a:p>
            <a:r>
              <a:rPr lang="en-US" sz="1500" b="1" u="sng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재택근무를 지칭하는 COVID-19 관련 신조어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COVID-19으로 인한 물류대란을 간략히 언급합니다.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37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개요 - 공급 &amp; 화물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967619" y="4380952"/>
            <a:ext cx="14395664" cy="84267"/>
            <a:chOff x="1967619" y="4380952"/>
            <a:chExt cx="14395664" cy="8426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7619" y="4380952"/>
              <a:ext cx="14395664" cy="8426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945025" y="6658590"/>
            <a:ext cx="14395664" cy="84267"/>
            <a:chOff x="1945025" y="6658590"/>
            <a:chExt cx="14395664" cy="8426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5025" y="6658590"/>
              <a:ext cx="14395664" cy="8426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6833122" y="6720707"/>
            <a:ext cx="4535204" cy="84267"/>
            <a:chOff x="6833122" y="6720707"/>
            <a:chExt cx="4535204" cy="8426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6833122" y="6720707"/>
              <a:ext cx="4535204" cy="8426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0825875" y="7296337"/>
            <a:ext cx="7834397" cy="2601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2020년 말 이후로, 새 컨테이너 선에 대한 주문 건은 2배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미국과 유럽에서 트럭 운전사 부족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항공운임은 2020년 4분기 이래로 </a:t>
            </a:r>
          </a:p>
          <a:p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400% ~ 500% 가량 증가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9302065" y="4845625"/>
            <a:ext cx="4571429" cy="2166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아시아에서 컨데이너 선이 부족함</a:t>
            </a:r>
          </a:p>
          <a:p>
            <a:pPr algn="r"/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(특히, 40피트 컨테이너선이 심각함</a:t>
            </a:r>
          </a:p>
          <a:p>
            <a:pPr algn="r"/>
            <a:endParaRPr lang="en-US" sz="1600" b="1" kern="0" spc="-100" dirty="0">
              <a:solidFill>
                <a:srgbClr val="FC5230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중국의 닝보항구는 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25%의 용량을 일시적으로 축소함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-471618" y="5032848"/>
            <a:ext cx="7834397" cy="2166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전세계적으로 약 600척의 선박이  양하를 기다리고 있음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(2021년 10월 말 기준)</a:t>
            </a:r>
          </a:p>
          <a:p>
            <a:pPr algn="r"/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pPr algn="r"/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COVID-19 이전보다 컨테이너선 회전율은 더 낮아지고,</a:t>
            </a:r>
          </a:p>
          <a:p>
            <a:pPr algn="r"/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운송 기간은 더 길어짐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-471618" y="7273190"/>
            <a:ext cx="7834397" cy="17315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40피트 컨테이너선의 경우, 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FOB 해상운임 </a:t>
            </a:r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가격은  하락했으나,</a:t>
            </a:r>
          </a:p>
          <a:p>
            <a:pPr algn="r"/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그럼에도 불구하고 여전히 높음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($15,000 ~ 20,000 = 1,800 ~ 2,400만원)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2139848" y="2462112"/>
            <a:ext cx="7417086" cy="586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2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부품 공급과 화물문제 : 완벽한 폭풍우 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>
            <a:off x="7383054" y="2462112"/>
            <a:ext cx="14645601" cy="5866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200" dirty="0">
                <a:solidFill>
                  <a:srgbClr val="D94925"/>
                </a:solidFill>
                <a:latin typeface="Jalnan OTF" pitchFamily="34" charset="0"/>
                <a:cs typeface="Jalnan OTF" pitchFamily="34" charset="0"/>
              </a:rPr>
              <a:t>기업과 소비자 시장의 높은 수요(재택근무, 하이브리드 근무, 자동차)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>
            <a:off x="2526886" y="2952419"/>
            <a:ext cx="17019914" cy="214280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dirty="0">
                <a:solidFill>
                  <a:srgbClr val="9E9E9E"/>
                </a:solidFill>
                <a:latin typeface="Jalnan OTF" pitchFamily="34" charset="0"/>
                <a:cs typeface="Jalnan OTF" pitchFamily="34" charset="0"/>
              </a:rPr>
              <a:t>2021년 하반기, 전세계적으로 물류대란이 일어남</a:t>
            </a:r>
          </a:p>
          <a:p>
            <a:r>
              <a:rPr lang="en-US" sz="2000" dirty="0">
                <a:solidFill>
                  <a:srgbClr val="9E9E9E"/>
                </a:solidFill>
                <a:latin typeface="Jalnan OTF" pitchFamily="34" charset="0"/>
                <a:cs typeface="Jalnan OTF" pitchFamily="34" charset="0"/>
              </a:rPr>
              <a:t>- 3월 수에즈 운하에서 컨테이너선 '에버기븐' 좌초 / 5월 중국 주요항만 '심천항 폐쇄' </a:t>
            </a:r>
          </a:p>
          <a:p>
            <a:r>
              <a:rPr lang="en-US" sz="2000" dirty="0">
                <a:solidFill>
                  <a:srgbClr val="9E9E9E"/>
                </a:solidFill>
                <a:latin typeface="Jalnan OTF" pitchFamily="34" charset="0"/>
                <a:cs typeface="Jalnan OTF" pitchFamily="34" charset="0"/>
              </a:rPr>
              <a:t>   8월 중국 닝보항 폐쇄 등 각종 사고 발생</a:t>
            </a:r>
          </a:p>
          <a:p>
            <a:r>
              <a:rPr lang="en-US" sz="2000" dirty="0">
                <a:solidFill>
                  <a:srgbClr val="9E9E9E"/>
                </a:solidFill>
                <a:latin typeface="Jalnan OTF" pitchFamily="34" charset="0"/>
                <a:cs typeface="Jalnan OTF" pitchFamily="34" charset="0"/>
              </a:rPr>
              <a:t>- COVID-19으로 인한 인력 축소 상황에서 폭발된 소비 심리 등을 원인으로 보는 시각이 다수</a:t>
            </a:r>
            <a:endParaRPr lang="en-US" dirty="0"/>
          </a:p>
        </p:txBody>
      </p:sp>
      <p:grpSp>
        <p:nvGrpSpPr>
          <p:cNvPr id="1007" name="그룹 1007"/>
          <p:cNvGrpSpPr/>
          <p:nvPr/>
        </p:nvGrpSpPr>
        <p:grpSpPr>
          <a:xfrm>
            <a:off x="7613166" y="5315719"/>
            <a:ext cx="1305636" cy="635193"/>
            <a:chOff x="7613166" y="5315719"/>
            <a:chExt cx="1305636" cy="635193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13166" y="5315719"/>
              <a:ext cx="1305636" cy="63519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550464" y="5212222"/>
            <a:ext cx="841526" cy="841521"/>
            <a:chOff x="9550464" y="5212222"/>
            <a:chExt cx="841526" cy="841521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50464" y="5212222"/>
              <a:ext cx="841526" cy="84152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7722475" y="7226856"/>
            <a:ext cx="1196327" cy="1196327"/>
            <a:chOff x="7722475" y="7226856"/>
            <a:chExt cx="1196327" cy="1196327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22475" y="7226856"/>
              <a:ext cx="1196327" cy="119632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9446660" y="7323620"/>
            <a:ext cx="1049133" cy="1049133"/>
            <a:chOff x="9446660" y="7323620"/>
            <a:chExt cx="1049133" cy="1049133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46660" y="7323620"/>
              <a:ext cx="1049133" cy="10491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COVID-19으로 인한 물류대란을 간략히 언급합니다.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214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개요 - 공급 &amp; 화물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339670" y="5834657"/>
            <a:ext cx="5938637" cy="6297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공급 및 화물 관련 항만 상황</a:t>
            </a:r>
            <a:endParaRPr lang="en-US" dirty="0"/>
          </a:p>
        </p:txBody>
      </p:sp>
      <p:sp>
        <p:nvSpPr>
          <p:cNvPr id="15" name="Object 15"/>
          <p:cNvSpPr txBox="1"/>
          <p:nvPr/>
        </p:nvSpPr>
        <p:spPr>
          <a:xfrm>
            <a:off x="1339667" y="6821829"/>
            <a:ext cx="6740106" cy="239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우측 사진은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포워더에게 받은 사진으로, 항만 혼잡을 보여줌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부품 공급과 화물 상황은 매우 불안정</a:t>
            </a:r>
          </a:p>
          <a:p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선전, 홍콩 등 항만 혼잡 </a:t>
            </a:r>
            <a:endParaRPr lang="en-US" dirty="0"/>
          </a:p>
        </p:txBody>
      </p:sp>
      <p:sp>
        <p:nvSpPr>
          <p:cNvPr id="16" name="Object 16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5833074" y="2337647"/>
            <a:ext cx="11311151" cy="6617788"/>
            <a:chOff x="5833074" y="2337647"/>
            <a:chExt cx="11311151" cy="661778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3074" y="2337647"/>
              <a:ext cx="11311151" cy="661778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726473" y="3528467"/>
            <a:ext cx="2873959" cy="1119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선전 </a:t>
            </a:r>
          </a:p>
          <a:p>
            <a:pPr algn="ctr"/>
            <a:r>
              <a:rPr lang="en-US" sz="20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서커우항</a:t>
            </a:r>
            <a:endParaRPr lang="en-US" dirty="0"/>
          </a:p>
        </p:txBody>
      </p:sp>
      <p:sp>
        <p:nvSpPr>
          <p:cNvPr id="21" name="Object 21"/>
          <p:cNvSpPr txBox="1"/>
          <p:nvPr/>
        </p:nvSpPr>
        <p:spPr>
          <a:xfrm>
            <a:off x="13287176" y="8572941"/>
            <a:ext cx="2884035" cy="586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홍콩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2734907"/>
            <a:ext cx="18728944" cy="7671501"/>
            <a:chOff x="-159006" y="2734907"/>
            <a:chExt cx="18728944" cy="76715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59006" y="2734907"/>
              <a:ext cx="18728944" cy="76715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281057" y="4451924"/>
            <a:ext cx="10886988" cy="13946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5000" kern="0" spc="-3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상황</a:t>
            </a:r>
            <a:endParaRPr lang="en-US" dirty="0"/>
          </a:p>
        </p:txBody>
      </p:sp>
      <p:sp>
        <p:nvSpPr>
          <p:cNvPr id="10" name="Object 10"/>
          <p:cNvSpPr txBox="1"/>
          <p:nvPr/>
        </p:nvSpPr>
        <p:spPr>
          <a:xfrm>
            <a:off x="7281057" y="5431981"/>
            <a:ext cx="11675024" cy="4609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2088858" y="-421873"/>
            <a:ext cx="3760582" cy="5020621"/>
            <a:chOff x="2088858" y="-421873"/>
            <a:chExt cx="3760582" cy="502062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88858" y="-421873"/>
              <a:ext cx="3760582" cy="502062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960000" y="2715210"/>
            <a:ext cx="2028571" cy="47138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7700" kern="0" spc="-6000" dirty="0">
                <a:solidFill>
                  <a:srgbClr val="FFFFFF"/>
                </a:solidFill>
                <a:latin typeface="Noto Sans CJK KR Regular" pitchFamily="34" charset="0"/>
                <a:cs typeface="Noto Sans CJK KR Regular" pitchFamily="34" charset="0"/>
              </a:rPr>
              <a:t>02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253390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112381"/>
            <a:ext cx="878595" cy="411925"/>
            <a:chOff x="900372" y="1112381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112381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056810"/>
            <a:ext cx="7136821" cy="80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브랜드 랭킹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149194" y="1831530"/>
            <a:ext cx="15974616" cy="7862790"/>
            <a:chOff x="1149194" y="1831530"/>
            <a:chExt cx="15974616" cy="786279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9194" y="1831530"/>
              <a:ext cx="15974616" cy="786279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64190" y="1846392"/>
            <a:ext cx="14152010" cy="477054"/>
          </a:xfrm>
          <a:prstGeom prst="rect">
            <a:avLst/>
          </a:prstGeom>
          <a:solidFill>
            <a:srgbClr val="00538B"/>
          </a:solidFill>
        </p:spPr>
        <p:txBody>
          <a:bodyPr wrap="square" rtlCol="0" anchor="t">
            <a:spAutoFit/>
          </a:bodyPr>
          <a:lstStyle/>
          <a:p>
            <a:r>
              <a:rPr lang="en-US" sz="2500" b="1" dirty="0">
                <a:solidFill>
                  <a:srgbClr val="FFFFFF"/>
                </a:solidFill>
                <a:latin typeface="Noto Sans CJK KR Regular" pitchFamily="34" charset="0"/>
                <a:cs typeface="Noto Sans CJK KR Regular" pitchFamily="34" charset="0"/>
              </a:rPr>
              <a:t>    IFPD/IWB 시장점유율(수량기준) : APAC </a:t>
            </a:r>
            <a:endParaRPr lang="en-US" dirty="0"/>
          </a:p>
        </p:txBody>
      </p:sp>
      <p:sp>
        <p:nvSpPr>
          <p:cNvPr id="18" name="Object 18"/>
          <p:cNvSpPr txBox="1"/>
          <p:nvPr/>
        </p:nvSpPr>
        <p:spPr>
          <a:xfrm>
            <a:off x="1164190" y="2357672"/>
            <a:ext cx="1369481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0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     </a:t>
            </a:r>
            <a:r>
              <a:rPr lang="en-US" sz="2000" b="1" dirty="0">
                <a:solidFill>
                  <a:srgbClr val="FF0000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Noto Sans CJK KR Regular" pitchFamily="34" charset="0"/>
                <a:cs typeface="Noto Sans CJK KR Regular" pitchFamily="34" charset="0"/>
              </a:rPr>
              <a:t>SEEWO</a:t>
            </a:r>
            <a:r>
              <a:rPr lang="en-US" sz="20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가</a:t>
            </a:r>
            <a:r>
              <a:rPr lang="en-US" sz="20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시장 1위이고, Hitevision, Hisense, </a:t>
            </a:r>
            <a:r>
              <a:rPr lang="en-US" sz="2000" b="1" dirty="0">
                <a:solidFill>
                  <a:srgbClr val="FF0000"/>
                </a:solidFill>
                <a:latin typeface="Noto Sans CJK KR Regular" pitchFamily="34" charset="0"/>
                <a:cs typeface="Noto Sans CJK KR Regular" pitchFamily="34" charset="0"/>
              </a:rPr>
              <a:t>MAXHUB</a:t>
            </a:r>
            <a:r>
              <a:rPr lang="en-US" sz="20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순의 </a:t>
            </a:r>
            <a:r>
              <a:rPr lang="en-US" sz="20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점유율을</a:t>
            </a:r>
            <a:r>
              <a:rPr lang="en-US" sz="20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20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차지함</a:t>
            </a:r>
            <a:endParaRPr lang="en-US" dirty="0"/>
          </a:p>
        </p:txBody>
      </p:sp>
      <p:sp>
        <p:nvSpPr>
          <p:cNvPr id="19" name="Object 19"/>
          <p:cNvSpPr txBox="1"/>
          <p:nvPr/>
        </p:nvSpPr>
        <p:spPr>
          <a:xfrm>
            <a:off x="1149194" y="2681028"/>
            <a:ext cx="2508405" cy="523220"/>
          </a:xfrm>
          <a:prstGeom prst="rect">
            <a:avLst/>
          </a:prstGeom>
          <a:solidFill>
            <a:srgbClr val="B3E2F5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  2021 1-3분기 수량  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= IFPD &amp; IWB 141만대</a:t>
            </a:r>
            <a:endParaRPr lang="en-US" dirty="0"/>
          </a:p>
        </p:txBody>
      </p:sp>
      <p:sp>
        <p:nvSpPr>
          <p:cNvPr id="20" name="Object 20"/>
          <p:cNvSpPr txBox="1"/>
          <p:nvPr/>
        </p:nvSpPr>
        <p:spPr>
          <a:xfrm>
            <a:off x="15174043" y="2639080"/>
            <a:ext cx="1949767" cy="523220"/>
          </a:xfrm>
          <a:prstGeom prst="rect">
            <a:avLst/>
          </a:prstGeom>
          <a:solidFill>
            <a:srgbClr val="B3E2F6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      2021 3분기 수량       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 = IFPD &amp; IWB 73.2만 대</a:t>
            </a:r>
            <a:endParaRPr lang="en-US" dirty="0"/>
          </a:p>
        </p:txBody>
      </p:sp>
      <p:sp>
        <p:nvSpPr>
          <p:cNvPr id="21" name="Object 21"/>
          <p:cNvSpPr txBox="1"/>
          <p:nvPr/>
        </p:nvSpPr>
        <p:spPr>
          <a:xfrm>
            <a:off x="6182795" y="3941200"/>
            <a:ext cx="4114800" cy="3831818"/>
          </a:xfrm>
          <a:prstGeom prst="rect">
            <a:avLst/>
          </a:prstGeom>
          <a:solidFill>
            <a:srgbClr val="D0CFCF"/>
          </a:solidFill>
        </p:spPr>
        <p:txBody>
          <a:bodyPr wrap="square" rtlCol="0" anchor="t">
            <a:spAutoFit/>
          </a:bodyPr>
          <a:lstStyle/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SEEWO는 2021년 APAC 지역에서 가장 큰 공급업체</a:t>
            </a:r>
          </a:p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- MAXHUB 브랜드(2021년 8.7%)를 추가함으로써 </a:t>
            </a:r>
          </a:p>
          <a:p>
            <a:r>
              <a:rPr lang="en-US" sz="1500" b="1" dirty="0">
                <a:solidFill>
                  <a:srgbClr val="1187CF"/>
                </a:solidFill>
                <a:latin typeface="Noto Sans CJK KR Regular" pitchFamily="34" charset="0"/>
                <a:cs typeface="Noto Sans CJK KR Regular" pitchFamily="34" charset="0"/>
              </a:rPr>
              <a:t>CVTE는 SEEWO와 MAXHUB, 두 브랜드를 통해     </a:t>
            </a:r>
          </a:p>
          <a:p>
            <a:r>
              <a:rPr lang="en-US" sz="1500" b="1" dirty="0">
                <a:solidFill>
                  <a:srgbClr val="1187CF"/>
                </a:solidFill>
                <a:latin typeface="Noto Sans CJK KR Regular" pitchFamily="34" charset="0"/>
                <a:cs typeface="Noto Sans CJK KR Regular" pitchFamily="34" charset="0"/>
              </a:rPr>
              <a:t>2021년 APAC 시장의 37.9%를 갖는 중국업체</a:t>
            </a:r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가 됨                                                                                                                                                          </a:t>
            </a:r>
          </a:p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Hitevision은 2021년과 3분기 모두 2위 </a:t>
            </a:r>
            <a:r>
              <a:rPr lang="en-US" sz="1500" dirty="0" err="1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공급업체로</a:t>
            </a:r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, 2021년 1분기에 2위 브랜드였던 </a:t>
            </a:r>
            <a:r>
              <a:rPr lang="en-US" sz="1500" dirty="0" err="1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Hisense를</a:t>
            </a:r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ko-KR" alt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제</a:t>
            </a:r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침</a:t>
            </a:r>
          </a:p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                                                                         </a:t>
            </a:r>
          </a:p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Hisense(전체 중국)는 3분기에 4위로 하락,          </a:t>
            </a:r>
          </a:p>
          <a:p>
            <a:r>
              <a:rPr lang="en-US" sz="1500" dirty="0">
                <a:solidFill>
                  <a:srgbClr val="5894AF"/>
                </a:solidFill>
                <a:latin typeface="Noto Sans CJK KR Regular" pitchFamily="34" charset="0"/>
                <a:cs typeface="Noto Sans CJK KR Regular" pitchFamily="34" charset="0"/>
              </a:rPr>
              <a:t>YTD 실적이 2020년 9.8%에서 2021년 9.7%로 하락 </a:t>
            </a:r>
          </a:p>
          <a:p>
            <a:endParaRPr lang="en-US" dirty="0"/>
          </a:p>
        </p:txBody>
      </p:sp>
      <p:sp>
        <p:nvSpPr>
          <p:cNvPr id="22" name="Object 22"/>
          <p:cNvSpPr txBox="1"/>
          <p:nvPr/>
        </p:nvSpPr>
        <p:spPr>
          <a:xfrm>
            <a:off x="5356322" y="8641777"/>
            <a:ext cx="8223589" cy="629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2021년 데이터는 파일 작성 시까지의 기록을 포함합니다. 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(*YTD_Year to Date : 해당 년도 초부터 작성시점까지)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A2DE0E-224A-4F3C-BF0F-BB244C57039B}"/>
              </a:ext>
            </a:extLst>
          </p:cNvPr>
          <p:cNvSpPr txBox="1"/>
          <p:nvPr/>
        </p:nvSpPr>
        <p:spPr>
          <a:xfrm>
            <a:off x="2227232" y="3159079"/>
            <a:ext cx="159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(CVTE)         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6C8A6D-DB89-4B30-8847-46D7EE98C0FA}"/>
              </a:ext>
            </a:extLst>
          </p:cNvPr>
          <p:cNvSpPr txBox="1"/>
          <p:nvPr/>
        </p:nvSpPr>
        <p:spPr>
          <a:xfrm>
            <a:off x="2069085" y="4255677"/>
            <a:ext cx="159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(CVTE)         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D545F8-5790-4B31-BFFF-367D476BE9D8}"/>
              </a:ext>
            </a:extLst>
          </p:cNvPr>
          <p:cNvSpPr txBox="1"/>
          <p:nvPr/>
        </p:nvSpPr>
        <p:spPr>
          <a:xfrm>
            <a:off x="11043023" y="3146651"/>
            <a:ext cx="159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(CVTE)         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98B140-1933-4C63-8CC7-C82D96995134}"/>
              </a:ext>
            </a:extLst>
          </p:cNvPr>
          <p:cNvSpPr txBox="1"/>
          <p:nvPr/>
        </p:nvSpPr>
        <p:spPr>
          <a:xfrm>
            <a:off x="10884876" y="3888196"/>
            <a:ext cx="159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(CVTE)         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B6EA2A0-0B4C-473E-B2E7-AD6E25CB70AD}"/>
              </a:ext>
            </a:extLst>
          </p:cNvPr>
          <p:cNvSpPr/>
          <p:nvPr/>
        </p:nvSpPr>
        <p:spPr>
          <a:xfrm>
            <a:off x="2105539" y="4304246"/>
            <a:ext cx="1718602" cy="3485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9B27CEB-A114-4329-8B06-FCD011BC8581}"/>
              </a:ext>
            </a:extLst>
          </p:cNvPr>
          <p:cNvSpPr/>
          <p:nvPr/>
        </p:nvSpPr>
        <p:spPr>
          <a:xfrm>
            <a:off x="2227232" y="3200575"/>
            <a:ext cx="1596909" cy="3270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A64CD61-F435-4478-A2D9-40FEF7516D00}"/>
              </a:ext>
            </a:extLst>
          </p:cNvPr>
          <p:cNvSpPr/>
          <p:nvPr/>
        </p:nvSpPr>
        <p:spPr>
          <a:xfrm>
            <a:off x="10884875" y="3917971"/>
            <a:ext cx="1718601" cy="3485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C0BDD62-D41B-4CBA-80E7-402CB0430DC7}"/>
              </a:ext>
            </a:extLst>
          </p:cNvPr>
          <p:cNvSpPr/>
          <p:nvPr/>
        </p:nvSpPr>
        <p:spPr>
          <a:xfrm>
            <a:off x="11079477" y="3143251"/>
            <a:ext cx="1524000" cy="3485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0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지역별 분석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492051" y="2714548"/>
            <a:ext cx="10124786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2021년 3분기 APAC 지역의 95%를 중국이 차지</a:t>
            </a:r>
            <a:endParaRPr lang="en-US" dirty="0"/>
          </a:p>
        </p:txBody>
      </p:sp>
      <p:sp>
        <p:nvSpPr>
          <p:cNvPr id="15" name="Object 15"/>
          <p:cNvSpPr txBox="1"/>
          <p:nvPr/>
        </p:nvSpPr>
        <p:spPr>
          <a:xfrm>
            <a:off x="1492048" y="3444105"/>
            <a:ext cx="9724786" cy="6810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2021년 3분기 APAC 전자칠판 판매량은 전년 동기 대비 1.8% 성장한 73.2민 대중국 매출은  0.8% 성장하여 전년 동기 대비 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69.3만 대</a:t>
            </a:r>
          </a:p>
          <a:p>
            <a:endParaRPr lang="en-US" sz="1600" b="1" kern="0" spc="-100" dirty="0">
              <a:solidFill>
                <a:srgbClr val="1187CF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호주는  2021년 3분기에 두 번재로 큰 APAC 시장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으로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전년 동기 대비 52.2% 증가한 0.96만 대 출하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인도는 8700 대 (전년 동기 대비 45.6% 성장), 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일본은 7700 대( 전년 동기 대비 16.7% 성장)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베트남 판매량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은 2020년 2분기 1,947대에서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전년 동기 대비 90% 감소한 195대로 </a:t>
            </a:r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급락</a:t>
            </a:r>
          </a:p>
          <a:p>
            <a:endParaRPr lang="en-US" sz="1600" b="1" kern="0" spc="-100" dirty="0">
              <a:solidFill>
                <a:srgbClr val="FC5230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* 중국을 제외한 APAC 국가들은 분기별 판매 수량이 평균 3만 대로</a:t>
            </a: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큰 변동이 없으나 중국 판매량은 굉장히 큰 변동을 보임</a:t>
            </a:r>
            <a:endParaRPr lang="en-US" dirty="0"/>
          </a:p>
        </p:txBody>
      </p:sp>
      <p:sp>
        <p:nvSpPr>
          <p:cNvPr id="16" name="Object 16"/>
          <p:cNvSpPr txBox="1"/>
          <p:nvPr/>
        </p:nvSpPr>
        <p:spPr>
          <a:xfrm>
            <a:off x="14543655" y="9012952"/>
            <a:ext cx="2895166" cy="430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*YoY = 전년 동기 대비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7995897" y="3304519"/>
            <a:ext cx="9478445" cy="5086337"/>
            <a:chOff x="7995897" y="3304519"/>
            <a:chExt cx="9478445" cy="508633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95897" y="3304519"/>
              <a:ext cx="9478445" cy="508633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601200" y="3310235"/>
            <a:ext cx="58673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4597B8"/>
                </a:solidFill>
                <a:latin typeface="Noto Sans CJK KR Regular" pitchFamily="34" charset="0"/>
                <a:cs typeface="Noto Sans CJK KR Regular" pitchFamily="34" charset="0"/>
              </a:rPr>
              <a:t>           분기별 판매량 - 단위 : 천 대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50244"/>
            <a:ext cx="16556522" cy="8620124"/>
            <a:chOff x="900372" y="850243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59819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50243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37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지역별 분석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749102" y="3384618"/>
            <a:ext cx="4563197" cy="4403350"/>
            <a:chOff x="1807539" y="3392498"/>
            <a:chExt cx="4563197" cy="4403350"/>
          </a:xfrm>
        </p:grpSpPr>
        <p:sp>
          <p:nvSpPr>
            <p:cNvPr id="15" name="Object 15"/>
            <p:cNvSpPr txBox="1"/>
            <p:nvPr/>
          </p:nvSpPr>
          <p:spPr>
            <a:xfrm>
              <a:off x="1807539" y="3392498"/>
              <a:ext cx="6844795" cy="12300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300" dirty="0">
                  <a:solidFill>
                    <a:srgbClr val="EB281A"/>
                  </a:solidFill>
                  <a:latin typeface="Jalnan OTF" pitchFamily="34" charset="0"/>
                  <a:cs typeface="Jalnan OTF" pitchFamily="34" charset="0"/>
                </a:rPr>
                <a:t>APAC 연도별 판매량과 판매액</a:t>
              </a:r>
            </a:p>
            <a:p>
              <a:r>
                <a:rPr lang="en-US" sz="2300" dirty="0">
                  <a:solidFill>
                    <a:srgbClr val="EB281A"/>
                  </a:solidFill>
                  <a:latin typeface="Jalnan OTF" pitchFamily="34" charset="0"/>
                  <a:cs typeface="Jalnan OTF" pitchFamily="34" charset="0"/>
                </a:rPr>
                <a:t>: 향후 전망 밝음</a:t>
              </a:r>
              <a:endParaRPr lang="en-US" dirty="0"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807543" y="4564924"/>
              <a:ext cx="6740106" cy="4846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600" b="1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MAXHUB 판매량</a:t>
              </a:r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(기업 부문)은 2021년 3분기 </a:t>
              </a:r>
            </a:p>
            <a:p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(전년 동기 대비) </a:t>
              </a:r>
              <a:r>
                <a:rPr lang="en-US" sz="1600" b="1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109% 증가</a:t>
              </a:r>
            </a:p>
            <a:p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Newline, Samsung, SMART, ViewSonic 또한 증가</a:t>
              </a:r>
            </a:p>
            <a:p>
              <a:endPara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b="1" kern="0" spc="-100" dirty="0">
                  <a:solidFill>
                    <a:srgbClr val="1187CF"/>
                  </a:solidFill>
                  <a:latin typeface="S-Core Dream 4 Regular" pitchFamily="34" charset="0"/>
                  <a:cs typeface="S-Core Dream 4 Regular" pitchFamily="34" charset="0"/>
                </a:rPr>
                <a:t>2022-2025 전자칠판 830만 대 판매 예상 </a:t>
              </a:r>
            </a:p>
            <a:p>
              <a:r>
                <a:rPr lang="en-US" sz="1600" b="1" kern="0" spc="-100" dirty="0">
                  <a:solidFill>
                    <a:srgbClr val="1187CF"/>
                  </a:solidFill>
                  <a:latin typeface="S-Core Dream 4 Regular" pitchFamily="34" charset="0"/>
                  <a:cs typeface="S-Core Dream 4 Regular" pitchFamily="34" charset="0"/>
                </a:rPr>
                <a:t>향후 4년간 APAC 지역에서 판매량 전망은 매우 밝음</a:t>
              </a:r>
            </a:p>
            <a:p>
              <a:endPara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b="1" kern="0" spc="-100" dirty="0">
                  <a:solidFill>
                    <a:srgbClr val="D94925"/>
                  </a:solidFill>
                  <a:latin typeface="S-Core Dream 4 Regular" pitchFamily="34" charset="0"/>
                  <a:cs typeface="S-Core Dream 4 Regular" pitchFamily="34" charset="0"/>
                </a:rPr>
                <a:t>* COVID-19 장기화로 2020 &gt; 2021 판매량과 판매액이 급격히 증가했음에도 불구하고,</a:t>
              </a:r>
            </a:p>
            <a:p>
              <a:r>
                <a:rPr lang="en-US" sz="1600" b="1" kern="0" spc="-100" dirty="0">
                  <a:solidFill>
                    <a:srgbClr val="D94925"/>
                  </a:solidFill>
                  <a:latin typeface="S-Core Dream 4 Regular" pitchFamily="34" charset="0"/>
                  <a:cs typeface="S-Core Dream 4 Regular" pitchFamily="34" charset="0"/>
                </a:rPr>
                <a:t> 향후 4년간 매해 평균 전년대비 3% 증가할 것으로 예상</a:t>
              </a:r>
              <a:endParaRPr lang="en-US"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8771364" y="2133406"/>
            <a:ext cx="6970526" cy="7336962"/>
            <a:chOff x="8771364" y="2133406"/>
            <a:chExt cx="6970526" cy="7336962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1364" y="2133406"/>
              <a:ext cx="6970526" cy="733696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991600" y="1957334"/>
            <a:ext cx="6629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4597B8"/>
                </a:solidFill>
                <a:latin typeface="Noto Sans CJK KR Regular" pitchFamily="34" charset="0"/>
                <a:cs typeface="Noto Sans CJK KR Regular" pitchFamily="34" charset="0"/>
              </a:rPr>
              <a:t>APAC- 연도별 판매량과 판매액</a:t>
            </a:r>
            <a:endParaRPr lang="en-US" dirty="0"/>
          </a:p>
        </p:txBody>
      </p:sp>
      <p:sp>
        <p:nvSpPr>
          <p:cNvPr id="23" name="Object 23"/>
          <p:cNvSpPr txBox="1"/>
          <p:nvPr/>
        </p:nvSpPr>
        <p:spPr>
          <a:xfrm>
            <a:off x="10260155" y="2959043"/>
            <a:ext cx="185547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A8A8A8"/>
                </a:solidFill>
                <a:latin typeface="Noto Sans CJK KR Regular" pitchFamily="34" charset="0"/>
                <a:cs typeface="Noto Sans CJK KR Regular" pitchFamily="34" charset="0"/>
              </a:rPr>
              <a:t>판매량(천 대)          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10224747" y="3576200"/>
            <a:ext cx="201019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7FD23F"/>
                </a:solidFill>
                <a:latin typeface="Noto Sans CJK KR Regular" pitchFamily="34" charset="0"/>
                <a:cs typeface="Noto Sans CJK KR Regular" pitchFamily="34" charset="0"/>
              </a:rPr>
              <a:t>판매액 ($10억)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15061704" y="9154819"/>
            <a:ext cx="2895166" cy="430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*$10억 = 1.2조원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1339669" y="8348303"/>
            <a:ext cx="6143418" cy="9066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*CAGR_Compound Annual Growth Rate : 연평균 성장률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7723480" y="8294971"/>
            <a:ext cx="2139486" cy="506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113.5만 대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>
            <a:off x="14207247" y="8294971"/>
            <a:ext cx="2467117" cy="5066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213.8만 대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>
            <a:off x="9126297" y="4821266"/>
            <a:ext cx="2142717" cy="1076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 16억 달러 </a:t>
            </a:r>
          </a:p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= 1.92조원</a:t>
            </a:r>
            <a:endParaRPr lang="en-US" dirty="0"/>
          </a:p>
        </p:txBody>
      </p:sp>
      <p:sp>
        <p:nvSpPr>
          <p:cNvPr id="30" name="Object 30"/>
          <p:cNvSpPr txBox="1"/>
          <p:nvPr/>
        </p:nvSpPr>
        <p:spPr>
          <a:xfrm>
            <a:off x="13135889" y="2462112"/>
            <a:ext cx="2142717" cy="1076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 58억 달러 </a:t>
            </a:r>
          </a:p>
          <a:p>
            <a:pPr algn="ctr"/>
            <a:r>
              <a:rPr lang="en-US" sz="19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= 6.96조원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27205" y="664296"/>
            <a:ext cx="16556522" cy="8620124"/>
            <a:chOff x="864596" y="689938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413665" y="-3620124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596" y="689938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37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지역별 분석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339667" y="5634657"/>
            <a:ext cx="6654392" cy="12321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APAC* </a:t>
            </a:r>
          </a:p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- IFPD/IWB 출하량이 많은 국가</a:t>
            </a:r>
            <a:endParaRPr lang="en-US" dirty="0"/>
          </a:p>
        </p:txBody>
      </p:sp>
      <p:sp>
        <p:nvSpPr>
          <p:cNvPr id="15" name="Object 15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5775928" y="2462112"/>
            <a:ext cx="11365026" cy="6661006"/>
            <a:chOff x="5775928" y="2462112"/>
            <a:chExt cx="11365026" cy="6661006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5928" y="2462112"/>
              <a:ext cx="11365026" cy="666100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5210886" y="9023085"/>
            <a:ext cx="2895166" cy="430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*중국 제외</a:t>
            </a:r>
            <a:endParaRPr lang="en-US" dirty="0"/>
          </a:p>
        </p:txBody>
      </p:sp>
      <p:sp>
        <p:nvSpPr>
          <p:cNvPr id="20" name="Object 20"/>
          <p:cNvSpPr txBox="1"/>
          <p:nvPr/>
        </p:nvSpPr>
        <p:spPr>
          <a:xfrm>
            <a:off x="7994059" y="2269354"/>
            <a:ext cx="830614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4597B8"/>
                </a:solidFill>
                <a:latin typeface="Noto Sans CJK KR Regular" pitchFamily="34" charset="0"/>
                <a:cs typeface="Noto Sans CJK KR Regular" pitchFamily="34" charset="0"/>
              </a:rPr>
              <a:t>상위 9개 국가- 연간 거래량 (단위 : 천 대)</a:t>
            </a:r>
            <a:endParaRPr lang="en-US" dirty="0"/>
          </a:p>
        </p:txBody>
      </p:sp>
      <p:sp>
        <p:nvSpPr>
          <p:cNvPr id="22" name="Object 22"/>
          <p:cNvSpPr txBox="1"/>
          <p:nvPr/>
        </p:nvSpPr>
        <p:spPr>
          <a:xfrm>
            <a:off x="5848216" y="3769590"/>
            <a:ext cx="97991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일본</a:t>
            </a:r>
            <a:endParaRPr lang="en-US" dirty="0"/>
          </a:p>
        </p:txBody>
      </p:sp>
      <p:sp>
        <p:nvSpPr>
          <p:cNvPr id="23" name="Object 23"/>
          <p:cNvSpPr txBox="1"/>
          <p:nvPr/>
        </p:nvSpPr>
        <p:spPr>
          <a:xfrm>
            <a:off x="5921125" y="4387253"/>
            <a:ext cx="868657" cy="41936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 err="1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호주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5952123" y="5119236"/>
            <a:ext cx="868658" cy="41936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 err="1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한국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5859918" y="5836313"/>
            <a:ext cx="96182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대만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5568310" y="6530315"/>
            <a:ext cx="126236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r"/>
            <a:r>
              <a:rPr lang="en-US" sz="2100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베트남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5775928" y="7169200"/>
            <a:ext cx="1054744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 err="1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홍콩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>
            <a:off x="5891885" y="7904268"/>
            <a:ext cx="89789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 err="1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태국</a:t>
            </a:r>
            <a:endParaRPr lang="en-US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5999504" y="2938128"/>
            <a:ext cx="773895" cy="518785"/>
            <a:chOff x="6142857" y="2930488"/>
            <a:chExt cx="773895" cy="518785"/>
          </a:xfrm>
          <a:solidFill>
            <a:schemeClr val="bg1"/>
          </a:solidFill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42857" y="2930488"/>
              <a:ext cx="773895" cy="518785"/>
            </a:xfrm>
            <a:prstGeom prst="rect">
              <a:avLst/>
            </a:prstGeom>
            <a:grpFill/>
          </p:spPr>
        </p:pic>
      </p:grpSp>
      <p:grpSp>
        <p:nvGrpSpPr>
          <p:cNvPr id="1006" name="그룹 1006"/>
          <p:cNvGrpSpPr/>
          <p:nvPr/>
        </p:nvGrpSpPr>
        <p:grpSpPr>
          <a:xfrm>
            <a:off x="5545523" y="8477060"/>
            <a:ext cx="1403985" cy="670284"/>
            <a:chOff x="5568310" y="8487730"/>
            <a:chExt cx="1403985" cy="670284"/>
          </a:xfrm>
          <a:solidFill>
            <a:schemeClr val="bg1"/>
          </a:solidFill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68310" y="8487730"/>
              <a:ext cx="1403985" cy="670284"/>
            </a:xfrm>
            <a:prstGeom prst="rect">
              <a:avLst/>
            </a:prstGeom>
            <a:grpFill/>
          </p:spPr>
        </p:pic>
      </p:grpSp>
      <p:sp>
        <p:nvSpPr>
          <p:cNvPr id="38" name="Object 38"/>
          <p:cNvSpPr txBox="1"/>
          <p:nvPr/>
        </p:nvSpPr>
        <p:spPr>
          <a:xfrm>
            <a:off x="1339667" y="6713210"/>
            <a:ext cx="5071204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2021년 거의 모든 국가에서 판매량 증가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인도와 인도네시아는 인구 수가 </a:t>
            </a:r>
            <a:r>
              <a:rPr lang="en-US" sz="1600" b="1" kern="0" spc="-100" dirty="0" err="1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굉장히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b="1" kern="0" spc="-100" dirty="0" err="1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많기</a:t>
            </a:r>
            <a:endParaRPr lang="en-US" sz="1600" b="1" kern="0" spc="-100" dirty="0">
              <a:solidFill>
                <a:srgbClr val="1187CF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b="1" kern="0" spc="-100" dirty="0" err="1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때문에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b="1" kern="0" spc="-100" dirty="0" err="1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주목해야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  할 APAC 지역</a:t>
            </a:r>
          </a:p>
          <a:p>
            <a:endParaRPr lang="en-US" sz="1600" b="1" kern="0" spc="-100" dirty="0">
              <a:solidFill>
                <a:srgbClr val="1187CF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인도 : 14억 명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인도네시아 : 2.77억 명</a:t>
            </a:r>
            <a:endParaRPr lang="en-US" dirty="0"/>
          </a:p>
        </p:txBody>
      </p:sp>
      <p:sp>
        <p:nvSpPr>
          <p:cNvPr id="39" name="Object 39"/>
          <p:cNvSpPr txBox="1"/>
          <p:nvPr/>
        </p:nvSpPr>
        <p:spPr>
          <a:xfrm>
            <a:off x="10789782" y="6122759"/>
            <a:ext cx="5138637" cy="2092881"/>
          </a:xfrm>
          <a:prstGeom prst="rect">
            <a:avLst/>
          </a:prstGeom>
          <a:solidFill>
            <a:srgbClr val="B4E3F6"/>
          </a:solidFill>
        </p:spPr>
        <p:txBody>
          <a:bodyPr wrap="square" rtlCol="0" anchor="t">
            <a:spAutoFit/>
          </a:bodyPr>
          <a:lstStyle/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인도와 인도네시아는 현재 인구 규모는 약 5배 차이</a:t>
            </a: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but, 전자칠판 거래량은 2020년 기준 14배차이</a:t>
            </a: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2023년 예상 규모는 14배 차이로, </a:t>
            </a: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향후 인도네시아 전자칠판 시장이  더 커질 것으로 추측</a:t>
            </a:r>
          </a:p>
          <a:p>
            <a:endParaRPr lang="en-US" sz="1600" b="1" kern="0" spc="-100" dirty="0">
              <a:solidFill>
                <a:srgbClr val="D94925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*2020년 기준 인도 GDP 는 2.6조원</a:t>
            </a:r>
          </a:p>
          <a:p>
            <a:r>
              <a:rPr lang="en-US" sz="1600" b="1" kern="0" spc="-100" dirty="0">
                <a:solidFill>
                  <a:srgbClr val="D94925"/>
                </a:solidFill>
                <a:latin typeface="S-Core Dream 4 Regular" pitchFamily="34" charset="0"/>
                <a:cs typeface="S-Core Dream 4 Regular" pitchFamily="34" charset="0"/>
              </a:rPr>
              <a:t> 인도네시아 GDP는 1.06조원으로 시간이 다소 소요될 수 있음</a:t>
            </a:r>
          </a:p>
          <a:p>
            <a:endParaRPr lang="en-US" dirty="0"/>
          </a:p>
        </p:txBody>
      </p:sp>
      <p:sp>
        <p:nvSpPr>
          <p:cNvPr id="21" name="Object 21"/>
          <p:cNvSpPr txBox="1"/>
          <p:nvPr/>
        </p:nvSpPr>
        <p:spPr>
          <a:xfrm>
            <a:off x="5989804" y="3001704"/>
            <a:ext cx="783595" cy="548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인도</a:t>
            </a:r>
            <a:endParaRPr lang="en-US" dirty="0"/>
          </a:p>
        </p:txBody>
      </p:sp>
      <p:sp>
        <p:nvSpPr>
          <p:cNvPr id="30" name="Object 30"/>
          <p:cNvSpPr txBox="1"/>
          <p:nvPr/>
        </p:nvSpPr>
        <p:spPr>
          <a:xfrm>
            <a:off x="5309128" y="8669180"/>
            <a:ext cx="1876773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인도네시아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07562" y="672490"/>
            <a:ext cx="16556522" cy="8620124"/>
            <a:chOff x="707562" y="672490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570698" y="-3637573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562" y="672490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37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지역별 분석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022514" y="4572524"/>
            <a:ext cx="6654392" cy="12300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APAC 연간 예측 요약 </a:t>
            </a:r>
          </a:p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- 상품군별/분야별</a:t>
            </a:r>
            <a:endParaRPr lang="en-US" dirty="0"/>
          </a:p>
        </p:txBody>
      </p:sp>
      <p:sp>
        <p:nvSpPr>
          <p:cNvPr id="15" name="Object 15"/>
          <p:cNvSpPr txBox="1"/>
          <p:nvPr/>
        </p:nvSpPr>
        <p:spPr>
          <a:xfrm>
            <a:off x="1005057" y="5592124"/>
            <a:ext cx="5071204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교육 분야의 IFPD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는 2025년에 53%로 </a:t>
            </a:r>
          </a:p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가장 큰 판매량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을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유지할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것으로</a:t>
            </a:r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예상되나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692498"/>
                </a:solidFill>
                <a:latin typeface="S-Core Dream 4 Regular" pitchFamily="34" charset="0"/>
                <a:cs typeface="S-Core Dream 4 Regular" pitchFamily="34" charset="0"/>
              </a:rPr>
              <a:t>기업은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2025년 전체 판매금액의 58%로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판매금액면에서 가장 큰 규모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가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될 것으로 예상</a:t>
            </a:r>
            <a:endParaRPr lang="en-US" dirty="0"/>
          </a:p>
        </p:txBody>
      </p:sp>
      <p:sp>
        <p:nvSpPr>
          <p:cNvPr id="16" name="Object 16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4385873" y="2324066"/>
            <a:ext cx="12895668" cy="6608990"/>
            <a:chOff x="4385873" y="2482493"/>
            <a:chExt cx="12895668" cy="660899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5873" y="2482493"/>
              <a:ext cx="12895668" cy="660899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68804" y="2311332"/>
            <a:ext cx="1537113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3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수량 </a:t>
            </a:r>
            <a:endParaRPr lang="en-US" dirty="0"/>
          </a:p>
        </p:txBody>
      </p:sp>
      <p:sp>
        <p:nvSpPr>
          <p:cNvPr id="21" name="Object 21"/>
          <p:cNvSpPr txBox="1"/>
          <p:nvPr/>
        </p:nvSpPr>
        <p:spPr>
          <a:xfrm>
            <a:off x="5838125" y="5746586"/>
            <a:ext cx="1537113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3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금액</a:t>
            </a:r>
            <a:endParaRPr lang="en-US" dirty="0"/>
          </a:p>
        </p:txBody>
      </p:sp>
      <p:sp>
        <p:nvSpPr>
          <p:cNvPr id="22" name="Object 22"/>
          <p:cNvSpPr txBox="1"/>
          <p:nvPr/>
        </p:nvSpPr>
        <p:spPr>
          <a:xfrm rot="-5400000">
            <a:off x="3103251" y="3558807"/>
            <a:ext cx="29810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수량 - 단위 : 천 대</a:t>
            </a:r>
            <a:endParaRPr lang="en-US" dirty="0"/>
          </a:p>
        </p:txBody>
      </p:sp>
      <p:sp>
        <p:nvSpPr>
          <p:cNvPr id="23" name="Object 23"/>
          <p:cNvSpPr txBox="1"/>
          <p:nvPr/>
        </p:nvSpPr>
        <p:spPr>
          <a:xfrm rot="-5400000">
            <a:off x="2755142" y="6873074"/>
            <a:ext cx="3643591" cy="4079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금액 - 100만 (US $)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14399297" y="8865958"/>
            <a:ext cx="2895166" cy="426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 $50억 =  약 6조원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15418376" y="4432476"/>
            <a:ext cx="2160660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dirty="0">
                <a:solidFill>
                  <a:srgbClr val="22ABE4"/>
                </a:solidFill>
                <a:latin typeface="Noto Sans CJK KR Regular" pitchFamily="34" charset="0"/>
                <a:cs typeface="Noto Sans CJK KR Regular" pitchFamily="34" charset="0"/>
              </a:rPr>
              <a:t>교육 - IWB  </a:t>
            </a:r>
            <a:r>
              <a:rPr lang="en-US" sz="1500" dirty="0">
                <a:solidFill>
                  <a:srgbClr val="FD8A69"/>
                </a:solidFill>
                <a:latin typeface="Noto Sans CJK KR Regular" pitchFamily="34" charset="0"/>
                <a:cs typeface="Noto Sans CJK KR Regular" pitchFamily="34" charset="0"/>
              </a:rPr>
              <a:t>        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15405953" y="4924059"/>
            <a:ext cx="2160660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dirty="0">
                <a:solidFill>
                  <a:srgbClr val="6FCD27"/>
                </a:solidFill>
                <a:latin typeface="Noto Sans CJK KR Regular" pitchFamily="34" charset="0"/>
                <a:cs typeface="Noto Sans CJK KR Regular" pitchFamily="34" charset="0"/>
              </a:rPr>
              <a:t>교육 - IFPD</a:t>
            </a:r>
            <a:r>
              <a:rPr lang="en-US" sz="1500" dirty="0">
                <a:solidFill>
                  <a:srgbClr val="FD8A69"/>
                </a:solidFill>
                <a:latin typeface="Noto Sans CJK KR Regular" pitchFamily="34" charset="0"/>
                <a:cs typeface="Noto Sans CJK KR Regular" pitchFamily="34" charset="0"/>
              </a:rPr>
              <a:t>         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15400919" y="5428566"/>
            <a:ext cx="2160660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dirty="0">
                <a:solidFill>
                  <a:srgbClr val="FF3200"/>
                </a:solidFill>
                <a:latin typeface="Noto Sans CJK KR Regular" pitchFamily="34" charset="0"/>
                <a:cs typeface="Noto Sans CJK KR Regular" pitchFamily="34" charset="0"/>
              </a:rPr>
              <a:t>기업 - IWB     </a:t>
            </a:r>
            <a:r>
              <a:rPr lang="en-US" sz="1500" dirty="0">
                <a:solidFill>
                  <a:srgbClr val="9A30AE"/>
                </a:solidFill>
                <a:latin typeface="Noto Sans CJK KR Regular" pitchFamily="34" charset="0"/>
                <a:cs typeface="Noto Sans CJK KR Regular" pitchFamily="34" charset="0"/>
              </a:rPr>
              <a:t>     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>
            <a:off x="15109526" y="5910873"/>
            <a:ext cx="2778359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dirty="0">
                <a:solidFill>
                  <a:srgbClr val="FFB000"/>
                </a:solidFill>
                <a:latin typeface="Noto Sans CJK KR Regular" pitchFamily="34" charset="0"/>
                <a:cs typeface="Noto Sans CJK KR Regular" pitchFamily="34" charset="0"/>
              </a:rPr>
              <a:t>기업 - IFPD          </a:t>
            </a:r>
            <a:endParaRPr lang="en-US" dirty="0">
              <a:solidFill>
                <a:srgbClr val="FFB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69471" y="412062"/>
            <a:ext cx="16556522" cy="8620124"/>
            <a:chOff x="669471" y="412062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608789" y="-3898001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9471" y="412062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70974" y="167353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113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기업 부문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4339845" y="2482536"/>
            <a:ext cx="12916315" cy="5810294"/>
            <a:chOff x="4339845" y="2482536"/>
            <a:chExt cx="12916315" cy="5810294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9845" y="2482536"/>
              <a:ext cx="12916315" cy="581029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303075" y="8265717"/>
            <a:ext cx="10992574" cy="11142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3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*proof of concept_ 개념증명 </a:t>
            </a:r>
          </a:p>
          <a:p>
            <a:pPr algn="ctr"/>
            <a:r>
              <a:rPr lang="en-US" sz="13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: 기존 시장에 없었던 신기술을 도입하기 전에 이를 검증하기 위해 사용하는 것</a:t>
            </a:r>
          </a:p>
          <a:p>
            <a:pPr algn="ctr"/>
            <a:r>
              <a:rPr lang="en-US" sz="13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*ISE(Intergrated Systems Europe) : 유럽 최대 B2B 디스플레이 전시회</a:t>
            </a:r>
            <a:endParaRPr lang="en-US" dirty="0"/>
          </a:p>
        </p:txBody>
      </p:sp>
      <p:sp>
        <p:nvSpPr>
          <p:cNvPr id="19" name="Object 19"/>
          <p:cNvSpPr txBox="1"/>
          <p:nvPr/>
        </p:nvSpPr>
        <p:spPr>
          <a:xfrm>
            <a:off x="900372" y="3256067"/>
            <a:ext cx="6654392" cy="6297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300" dirty="0">
                <a:solidFill>
                  <a:srgbClr val="EB281A"/>
                </a:solidFill>
                <a:latin typeface="Jalnan OTF" pitchFamily="34" charset="0"/>
                <a:cs typeface="Jalnan OTF" pitchFamily="34" charset="0"/>
              </a:rPr>
              <a:t>기업부문 전자칠판의 발전</a:t>
            </a:r>
            <a:endParaRPr lang="en-US" dirty="0"/>
          </a:p>
        </p:txBody>
      </p:sp>
      <p:sp>
        <p:nvSpPr>
          <p:cNvPr id="20" name="Object 20"/>
          <p:cNvSpPr txBox="1"/>
          <p:nvPr/>
        </p:nvSpPr>
        <p:spPr>
          <a:xfrm>
            <a:off x="4383360" y="2418639"/>
            <a:ext cx="1126698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700" kern="0" spc="200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#</a:t>
            </a:r>
            <a:r>
              <a:rPr lang="en-US" sz="1700" kern="0" spc="200" dirty="0" err="1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주요</a:t>
            </a:r>
            <a:r>
              <a:rPr lang="en-US" sz="1700" kern="0" spc="200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    </a:t>
            </a:r>
            <a:r>
              <a:rPr lang="en-US" sz="1700" kern="0" spc="200" dirty="0" err="1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브랜드</a:t>
            </a:r>
            <a:endParaRPr lang="en-US" sz="1700" kern="0" spc="200" dirty="0">
              <a:solidFill>
                <a:srgbClr val="5C93B6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pPr algn="ctr"/>
            <a:r>
              <a:rPr lang="en-US" sz="1700" kern="0" spc="200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수 </a:t>
            </a:r>
            <a:endParaRPr lang="en-US" dirty="0"/>
          </a:p>
        </p:txBody>
      </p:sp>
      <p:sp>
        <p:nvSpPr>
          <p:cNvPr id="21" name="Object 21"/>
          <p:cNvSpPr txBox="1"/>
          <p:nvPr/>
        </p:nvSpPr>
        <p:spPr>
          <a:xfrm rot="-5400000">
            <a:off x="3008132" y="5159096"/>
            <a:ext cx="310068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000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             기술 발전       </a:t>
            </a:r>
            <a:endParaRPr lang="en-US" dirty="0"/>
          </a:p>
        </p:txBody>
      </p:sp>
      <p:sp>
        <p:nvSpPr>
          <p:cNvPr id="23" name="Object 23"/>
          <p:cNvSpPr txBox="1"/>
          <p:nvPr/>
        </p:nvSpPr>
        <p:spPr>
          <a:xfrm>
            <a:off x="5190624" y="4722124"/>
            <a:ext cx="166317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기업 고객층을 타겟한       초기 상품  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SMART SB807Oi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5189333" y="5939419"/>
            <a:ext cx="1788082" cy="2690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                         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6580345" y="5295900"/>
            <a:ext cx="13383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SMART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Tech는</a:t>
            </a:r>
            <a:endParaRPr lang="en-US" sz="1000" dirty="0">
              <a:solidFill>
                <a:srgbClr val="ACACAC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미국에서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400개</a:t>
            </a:r>
            <a:r>
              <a:rPr lang="en-US" altLang="ko-KR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이상의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'개념증명'을 시도         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7707461" y="4850131"/>
            <a:ext cx="1369751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Sharp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社의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BigPad</a:t>
            </a:r>
            <a:endParaRPr lang="en-US" sz="1000" dirty="0">
              <a:solidFill>
                <a:srgbClr val="ACACAC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Samsung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社의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E-Board 출시         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8887596" y="3951575"/>
            <a:ext cx="159784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Microsoft Surface Hub,   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ISE 2015 출시발표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  (2016.03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시작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)    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                 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>
            <a:off x="10590742" y="4068556"/>
            <a:ext cx="1225603" cy="41038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Google 社      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Jamboard 출시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>
            <a:off x="12631867" y="2956344"/>
            <a:ext cx="1399875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Cisco 社의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Spark Board 첫 출시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(2017 BETT)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-BETT: 교육관련 기술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글로벌 커뮤니티</a:t>
            </a:r>
            <a:endParaRPr lang="en-US" dirty="0"/>
          </a:p>
        </p:txBody>
      </p:sp>
      <p:sp>
        <p:nvSpPr>
          <p:cNvPr id="31" name="Object 31"/>
          <p:cNvSpPr txBox="1"/>
          <p:nvPr/>
        </p:nvSpPr>
        <p:spPr>
          <a:xfrm>
            <a:off x="16009865" y="3044593"/>
            <a:ext cx="122285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Microsoft    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Surface Hub,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85" 출시    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(2021. 01 시작)    </a:t>
            </a:r>
            <a:endParaRPr lang="en-US" dirty="0"/>
          </a:p>
        </p:txBody>
      </p:sp>
      <p:sp>
        <p:nvSpPr>
          <p:cNvPr id="49" name="Object 49"/>
          <p:cNvSpPr txBox="1"/>
          <p:nvPr/>
        </p:nvSpPr>
        <p:spPr>
          <a:xfrm>
            <a:off x="900373" y="3790418"/>
            <a:ext cx="3325950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SMART 社를 시작으로,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현재는 Microsoft, Google, Cisco를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포함한 22개 이상의 브랜드가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기업용 전자칠판을 선보이고 있음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SMART는 2010년 기업 시장에 맞춘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인터랙티브 디스플레이를 출시한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최초의 브랜드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이후 몇 년 동안 전자칠판 시장은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20개 이상의 브랜드로 확장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경쟁이 치열해짐에 따라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현재 중요 포인트가 된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임베디드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</a:p>
          <a:p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협업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도구로  솔루션이 더 정교해짐</a:t>
            </a:r>
            <a:endParaRPr 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60D5ADC-D448-4430-8F5E-01A7A95431B4}"/>
              </a:ext>
            </a:extLst>
          </p:cNvPr>
          <p:cNvSpPr/>
          <p:nvPr/>
        </p:nvSpPr>
        <p:spPr>
          <a:xfrm>
            <a:off x="4876800" y="7151758"/>
            <a:ext cx="969072" cy="493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bject 22"/>
          <p:cNvSpPr txBox="1"/>
          <p:nvPr/>
        </p:nvSpPr>
        <p:spPr>
          <a:xfrm>
            <a:off x="4383360" y="7154042"/>
            <a:ext cx="1788082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초단초점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프로젝터를</a:t>
            </a:r>
            <a:endParaRPr lang="en-US" sz="1000" dirty="0">
              <a:solidFill>
                <a:srgbClr val="ACACAC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pPr algn="ctr"/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가진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SMART SB885ix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                           </a:t>
            </a:r>
            <a:endParaRPr 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2F4D561-769C-4D13-BF36-BCADC7B0D121}"/>
              </a:ext>
            </a:extLst>
          </p:cNvPr>
          <p:cNvSpPr/>
          <p:nvPr/>
        </p:nvSpPr>
        <p:spPr>
          <a:xfrm rot="20448362">
            <a:off x="5636405" y="5244038"/>
            <a:ext cx="9532352" cy="670088"/>
          </a:xfrm>
          <a:prstGeom prst="rect">
            <a:avLst/>
          </a:prstGeom>
          <a:solidFill>
            <a:srgbClr val="003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Object 42"/>
          <p:cNvSpPr txBox="1"/>
          <p:nvPr/>
        </p:nvSpPr>
        <p:spPr>
          <a:xfrm rot="-1140000">
            <a:off x="5301083" y="6774263"/>
            <a:ext cx="2202217" cy="5824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인터랙티브 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화이트보드   </a:t>
            </a:r>
            <a:endParaRPr lang="en-US" dirty="0"/>
          </a:p>
        </p:txBody>
      </p:sp>
      <p:sp>
        <p:nvSpPr>
          <p:cNvPr id="44" name="Object 44"/>
          <p:cNvSpPr txBox="1"/>
          <p:nvPr/>
        </p:nvSpPr>
        <p:spPr>
          <a:xfrm rot="-1140000">
            <a:off x="7618299" y="6096051"/>
            <a:ext cx="2202217" cy="2943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 4K 도입      </a:t>
            </a:r>
            <a:endParaRPr lang="en-US" dirty="0"/>
          </a:p>
        </p:txBody>
      </p:sp>
      <p:sp>
        <p:nvSpPr>
          <p:cNvPr id="43" name="Object 43"/>
          <p:cNvSpPr txBox="1"/>
          <p:nvPr/>
        </p:nvSpPr>
        <p:spPr>
          <a:xfrm rot="-1140000">
            <a:off x="6512074" y="6213967"/>
            <a:ext cx="2122071" cy="11164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                                    전자칠판이 도입    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소수의 공급자                                          </a:t>
            </a:r>
            <a:endParaRPr lang="en-US" dirty="0"/>
          </a:p>
        </p:txBody>
      </p:sp>
      <p:sp>
        <p:nvSpPr>
          <p:cNvPr id="45" name="Object 45"/>
          <p:cNvSpPr txBox="1"/>
          <p:nvPr/>
        </p:nvSpPr>
        <p:spPr>
          <a:xfrm rot="-1140000">
            <a:off x="8695836" y="5593892"/>
            <a:ext cx="2202217" cy="5824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P-CAP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기술        </a:t>
            </a:r>
            <a:endParaRPr lang="en-US" dirty="0"/>
          </a:p>
        </p:txBody>
      </p:sp>
      <p:sp>
        <p:nvSpPr>
          <p:cNvPr id="46" name="Object 46"/>
          <p:cNvSpPr txBox="1"/>
          <p:nvPr/>
        </p:nvSpPr>
        <p:spPr>
          <a:xfrm rot="-1140000">
            <a:off x="9908963" y="5089600"/>
            <a:ext cx="2202217" cy="870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디스플레이의 일부로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화상회의를 위한  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최초의 카메라 장착</a:t>
            </a:r>
            <a:endParaRPr lang="en-US" dirty="0"/>
          </a:p>
        </p:txBody>
      </p:sp>
      <p:sp>
        <p:nvSpPr>
          <p:cNvPr id="47" name="Object 47"/>
          <p:cNvSpPr txBox="1"/>
          <p:nvPr/>
        </p:nvSpPr>
        <p:spPr>
          <a:xfrm rot="-1140000">
            <a:off x="11468917" y="4687076"/>
            <a:ext cx="1180781" cy="870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                 미러링  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보편화    </a:t>
            </a:r>
            <a:endParaRPr lang="en-US" dirty="0"/>
          </a:p>
        </p:txBody>
      </p:sp>
      <p:sp>
        <p:nvSpPr>
          <p:cNvPr id="48" name="Object 48"/>
          <p:cNvSpPr txBox="1"/>
          <p:nvPr/>
        </p:nvSpPr>
        <p:spPr>
          <a:xfrm rot="-1140000">
            <a:off x="12289427" y="4146326"/>
            <a:ext cx="2664604" cy="8967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                                                   ISE에서 협업을 위한        </a:t>
            </a:r>
          </a:p>
          <a:p>
            <a:pPr algn="ctr"/>
            <a:r>
              <a:rPr lang="en-US" sz="1100" dirty="0">
                <a:solidFill>
                  <a:srgbClr val="779CAF"/>
                </a:solidFill>
                <a:latin typeface="Noto Sans CJK KR Regular" pitchFamily="34" charset="0"/>
                <a:cs typeface="Noto Sans CJK KR Regular" pitchFamily="34" charset="0"/>
              </a:rPr>
              <a:t>디스플레이 다수 출시</a:t>
            </a:r>
            <a:endParaRPr 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6144F05-6A2D-4694-AEAA-9B3725F356D9}"/>
              </a:ext>
            </a:extLst>
          </p:cNvPr>
          <p:cNvSpPr/>
          <p:nvPr/>
        </p:nvSpPr>
        <p:spPr>
          <a:xfrm>
            <a:off x="13980419" y="2931415"/>
            <a:ext cx="1305506" cy="535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Object 30"/>
          <p:cNvSpPr txBox="1"/>
          <p:nvPr/>
        </p:nvSpPr>
        <p:spPr>
          <a:xfrm>
            <a:off x="13871964" y="2975794"/>
            <a:ext cx="1401243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Microsoft Surface Hub,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2S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출시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시작</a:t>
            </a:r>
            <a:endParaRPr lang="en-US" sz="1000" dirty="0">
              <a:solidFill>
                <a:srgbClr val="ACACAC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</a:t>
            </a:r>
            <a:r>
              <a:rPr lang="en-US" altLang="ko-KR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(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2019. 3분기)            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ACE1378-EC68-4693-9596-0F0DC4EE398F}"/>
              </a:ext>
            </a:extLst>
          </p:cNvPr>
          <p:cNvSpPr/>
          <p:nvPr/>
        </p:nvSpPr>
        <p:spPr>
          <a:xfrm>
            <a:off x="6674349" y="7254825"/>
            <a:ext cx="1228679" cy="487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Object 33"/>
          <p:cNvSpPr txBox="1"/>
          <p:nvPr/>
        </p:nvSpPr>
        <p:spPr>
          <a:xfrm>
            <a:off x="6474656" y="7082347"/>
            <a:ext cx="2202217" cy="10533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Microsoft 社의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Perceptive Pixel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(대형 터치스크린 공급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신생 기업)인수    </a:t>
            </a:r>
            <a:endParaRPr lang="en-US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9612740-51FD-491D-8D6A-2F58E5264670}"/>
              </a:ext>
            </a:extLst>
          </p:cNvPr>
          <p:cNvSpPr/>
          <p:nvPr/>
        </p:nvSpPr>
        <p:spPr>
          <a:xfrm>
            <a:off x="8335732" y="6684882"/>
            <a:ext cx="2049242" cy="686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Object 34"/>
          <p:cNvSpPr txBox="1"/>
          <p:nvPr/>
        </p:nvSpPr>
        <p:spPr>
          <a:xfrm>
            <a:off x="7502826" y="6686330"/>
            <a:ext cx="352302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Microsoft 社의 Lync와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합작을 통해 SMART 社의  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Room System은 사업용 Skype를 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갖춘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SMART Room System </a:t>
            </a:r>
            <a:r>
              <a:rPr lang="ko-KR" alt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탄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생</a:t>
            </a:r>
            <a:endParaRPr 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F6224429-9DF7-498F-962D-D04F5F58ED95}"/>
              </a:ext>
            </a:extLst>
          </p:cNvPr>
          <p:cNvSpPr/>
          <p:nvPr/>
        </p:nvSpPr>
        <p:spPr>
          <a:xfrm>
            <a:off x="14899972" y="7327080"/>
            <a:ext cx="1109893" cy="347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03A092CE-C612-4470-9BE1-3FFF37BA2B34}"/>
              </a:ext>
            </a:extLst>
          </p:cNvPr>
          <p:cNvSpPr/>
          <p:nvPr/>
        </p:nvSpPr>
        <p:spPr>
          <a:xfrm>
            <a:off x="14938259" y="6286051"/>
            <a:ext cx="1042181" cy="41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BD0A16-3847-452A-A66C-9CB8D09C5F6B}"/>
              </a:ext>
            </a:extLst>
          </p:cNvPr>
          <p:cNvSpPr/>
          <p:nvPr/>
        </p:nvSpPr>
        <p:spPr>
          <a:xfrm>
            <a:off x="13478820" y="6625544"/>
            <a:ext cx="1081039" cy="743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A0365203-168E-4BC1-8CBD-94B894D14706}"/>
              </a:ext>
            </a:extLst>
          </p:cNvPr>
          <p:cNvSpPr/>
          <p:nvPr/>
        </p:nvSpPr>
        <p:spPr>
          <a:xfrm>
            <a:off x="10858315" y="7194859"/>
            <a:ext cx="2522773" cy="487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DE2EDFB-5465-4EBB-BECC-27697A2734CB}"/>
              </a:ext>
            </a:extLst>
          </p:cNvPr>
          <p:cNvSpPr/>
          <p:nvPr/>
        </p:nvSpPr>
        <p:spPr>
          <a:xfrm>
            <a:off x="12271391" y="6085101"/>
            <a:ext cx="1228679" cy="487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8E121215-1F69-476A-A057-D77FA0CF4BA2}"/>
              </a:ext>
            </a:extLst>
          </p:cNvPr>
          <p:cNvSpPr/>
          <p:nvPr/>
        </p:nvSpPr>
        <p:spPr>
          <a:xfrm>
            <a:off x="11103524" y="6075578"/>
            <a:ext cx="1228679" cy="487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Object 35"/>
          <p:cNvSpPr txBox="1"/>
          <p:nvPr/>
        </p:nvSpPr>
        <p:spPr>
          <a:xfrm>
            <a:off x="10595821" y="6090210"/>
            <a:ext cx="2202217" cy="7914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NEC 社의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올인원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InfinityBoard</a:t>
            </a:r>
            <a:endParaRPr lang="en-US" dirty="0"/>
          </a:p>
        </p:txBody>
      </p:sp>
      <p:sp>
        <p:nvSpPr>
          <p:cNvPr id="37" name="Object 37"/>
          <p:cNvSpPr txBox="1"/>
          <p:nvPr/>
        </p:nvSpPr>
        <p:spPr>
          <a:xfrm>
            <a:off x="11778202" y="6099733"/>
            <a:ext cx="2202217" cy="5295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Sharp 社의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Big Pad  </a:t>
            </a:r>
            <a:endParaRPr lang="en-US" dirty="0"/>
          </a:p>
        </p:txBody>
      </p:sp>
      <p:sp>
        <p:nvSpPr>
          <p:cNvPr id="36" name="Object 36"/>
          <p:cNvSpPr txBox="1"/>
          <p:nvPr/>
        </p:nvSpPr>
        <p:spPr>
          <a:xfrm>
            <a:off x="10511865" y="7224115"/>
            <a:ext cx="2202217" cy="7914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Newline 社의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TRUTOUCH X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시리즈</a:t>
            </a:r>
            <a:endParaRPr lang="en-US" dirty="0"/>
          </a:p>
        </p:txBody>
      </p:sp>
      <p:sp>
        <p:nvSpPr>
          <p:cNvPr id="38" name="Object 38"/>
          <p:cNvSpPr txBox="1"/>
          <p:nvPr/>
        </p:nvSpPr>
        <p:spPr>
          <a:xfrm>
            <a:off x="11682964" y="7285856"/>
            <a:ext cx="2202217" cy="5295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CVTE 社의  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MAXHUB</a:t>
            </a:r>
            <a:endParaRPr lang="en-US" dirty="0"/>
          </a:p>
        </p:txBody>
      </p:sp>
      <p:sp>
        <p:nvSpPr>
          <p:cNvPr id="39" name="Object 39"/>
          <p:cNvSpPr txBox="1"/>
          <p:nvPr/>
        </p:nvSpPr>
        <p:spPr>
          <a:xfrm>
            <a:off x="12910964" y="6625105"/>
            <a:ext cx="2202217" cy="10533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Samsung 社의 Flip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(ISE 2018 발표)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Flip 2 55", 65"   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2019. 3분기 출시   </a:t>
            </a:r>
            <a:endParaRPr lang="en-US" dirty="0"/>
          </a:p>
        </p:txBody>
      </p:sp>
      <p:sp>
        <p:nvSpPr>
          <p:cNvPr id="41" name="Object 41"/>
          <p:cNvSpPr txBox="1"/>
          <p:nvPr/>
        </p:nvSpPr>
        <p:spPr>
          <a:xfrm>
            <a:off x="14340964" y="7320305"/>
            <a:ext cx="2202217" cy="5295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Viewsonic 社의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IFP70 시리즈  </a:t>
            </a:r>
            <a:endParaRPr lang="en-US" dirty="0"/>
          </a:p>
        </p:txBody>
      </p:sp>
      <p:sp>
        <p:nvSpPr>
          <p:cNvPr id="40" name="Object 40"/>
          <p:cNvSpPr txBox="1"/>
          <p:nvPr/>
        </p:nvSpPr>
        <p:spPr>
          <a:xfrm>
            <a:off x="14331440" y="6287343"/>
            <a:ext cx="2202217" cy="5295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Avocor 社의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WCD 시리즈 </a:t>
            </a:r>
            <a:endParaRPr lang="en-US" dirty="0"/>
          </a:p>
        </p:txBody>
      </p:sp>
      <p:sp>
        <p:nvSpPr>
          <p:cNvPr id="32" name="Object 32"/>
          <p:cNvSpPr txBox="1"/>
          <p:nvPr/>
        </p:nvSpPr>
        <p:spPr>
          <a:xfrm>
            <a:off x="15038965" y="4920066"/>
            <a:ext cx="149643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Sharp 社의 PN-CD701, </a:t>
            </a:r>
          </a:p>
          <a:p>
            <a:pPr algn="ctr"/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최초의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 WCD </a:t>
            </a:r>
            <a:r>
              <a:rPr lang="en-US" sz="1000" dirty="0" err="1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출시</a:t>
            </a:r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 </a:t>
            </a:r>
          </a:p>
          <a:p>
            <a:r>
              <a:rPr lang="en-US" sz="1000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       (2019. 4분기)       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50243"/>
            <a:ext cx="16556522" cy="8620124"/>
            <a:chOff x="900372" y="850243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59819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50243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0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기업 부문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778967" y="2722217"/>
            <a:ext cx="4563197" cy="6593496"/>
            <a:chOff x="1778967" y="2722217"/>
            <a:chExt cx="4563197" cy="6593496"/>
          </a:xfrm>
        </p:grpSpPr>
        <p:sp>
          <p:nvSpPr>
            <p:cNvPr id="15" name="Object 15"/>
            <p:cNvSpPr txBox="1"/>
            <p:nvPr/>
          </p:nvSpPr>
          <p:spPr>
            <a:xfrm>
              <a:off x="1778967" y="2722217"/>
              <a:ext cx="6844795" cy="6476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300" dirty="0">
                  <a:solidFill>
                    <a:srgbClr val="EB281A"/>
                  </a:solidFill>
                  <a:latin typeface="Jalnan OTF" pitchFamily="34" charset="0"/>
                  <a:cs typeface="Jalnan OTF" pitchFamily="34" charset="0"/>
                </a:rPr>
                <a:t>기업 시장 규모</a:t>
              </a:r>
              <a:endParaRPr lang="en-US" dirty="0"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778971" y="3506324"/>
              <a:ext cx="6740106" cy="87140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600" b="1" kern="0" spc="-100" dirty="0">
                  <a:solidFill>
                    <a:srgbClr val="1187CF"/>
                  </a:solidFill>
                  <a:latin typeface="S-Core Dream 4 Regular" pitchFamily="34" charset="0"/>
                  <a:cs typeface="S-Core Dream 4 Regular" pitchFamily="34" charset="0"/>
                </a:rPr>
                <a:t>중국에서의 상당한 수요를 주도로, </a:t>
              </a:r>
            </a:p>
            <a:p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기업 시장의 COVID-19 이후 판매수량 증가는 지속</a:t>
              </a:r>
            </a:p>
            <a:p>
              <a:endPara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- 현재 전세계적으로 3,200만 개의 회의실에 있는</a:t>
              </a:r>
            </a:p>
            <a:p>
              <a:r>
                <a:rPr lang="en-US" sz="1600" b="1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전자칠판 보급률은 3% 미만</a:t>
              </a:r>
            </a:p>
            <a:p>
              <a:endPara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dirty="0">
                  <a:solidFill>
                    <a:srgbClr val="000000"/>
                  </a:solidFill>
                  <a:latin typeface="Noto Sans CJK KR Regular" pitchFamily="34" charset="0"/>
                  <a:cs typeface="Noto Sans CJK KR Regular" pitchFamily="34" charset="0"/>
                </a:rPr>
                <a:t>- 해당 수량은 많은 신규 시장 진입자들이 </a:t>
              </a:r>
            </a:p>
            <a:p>
              <a:r>
                <a:rPr lang="en-US" sz="1600" dirty="0">
                  <a:solidFill>
                    <a:srgbClr val="000000"/>
                  </a:solidFill>
                  <a:latin typeface="Noto Sans CJK KR Regular" pitchFamily="34" charset="0"/>
                  <a:cs typeface="Noto Sans CJK KR Regular" pitchFamily="34" charset="0"/>
                </a:rPr>
                <a:t>타겟으로 하는 </a:t>
              </a:r>
              <a:r>
                <a:rPr lang="en-US" sz="1600" kern="0" spc="-100" dirty="0">
                  <a:solidFill>
                    <a:srgbClr val="464646"/>
                  </a:solidFill>
                  <a:latin typeface="S-Core Dream 4 Regular" pitchFamily="34" charset="0"/>
                  <a:cs typeface="S-Core Dream 4 Regular" pitchFamily="34" charset="0"/>
                </a:rPr>
                <a:t>휴게실, 자유 공간 등을 제외한 수량</a:t>
              </a:r>
            </a:p>
            <a:p>
              <a:endPara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* COVID-19 이전인 2018년의 실제 데이터에 의하면</a:t>
              </a: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시장규모는 27.4만 대,  1.8조원</a:t>
              </a: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2025 예상 시장규모는 122.7만 대, 5.4조원</a:t>
              </a:r>
            </a:p>
            <a:p>
              <a:endPara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→ 수량은 4.5배 증가할 것으로 예상되나</a:t>
              </a: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     금액은  3배 증가할 것으로 예상</a:t>
              </a:r>
            </a:p>
            <a:p>
              <a:r>
                <a:rPr lang="en-US" sz="1600" kern="0" spc="-100" dirty="0">
                  <a:solidFill>
                    <a:srgbClr val="FC5230"/>
                  </a:solidFill>
                  <a:latin typeface="S-Core Dream 4 Regular" pitchFamily="34" charset="0"/>
                  <a:cs typeface="S-Core Dream 4 Regular" pitchFamily="34" charset="0"/>
                </a:rPr>
                <a:t>   전반적으로 수량 1개당 가격이 낮아질 것으로 추측</a:t>
              </a:r>
            </a:p>
            <a:p>
              <a:endPara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endParaRPr>
            </a:p>
            <a:p>
              <a:endParaRPr lang="en-US"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8541767" y="2133406"/>
            <a:ext cx="7750614" cy="7336962"/>
            <a:chOff x="8541767" y="2133406"/>
            <a:chExt cx="7750614" cy="7336962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41767" y="2133406"/>
              <a:ext cx="7750614" cy="733696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5061704" y="9154819"/>
            <a:ext cx="2895166" cy="430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*$10억 = 1.2조원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 rot="5400000">
            <a:off x="9383452" y="7784776"/>
            <a:ext cx="1325703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highlight>
                  <a:srgbClr val="003C62"/>
                </a:highlight>
                <a:latin typeface="Noto Sans CJK KR Regular" pitchFamily="34" charset="0"/>
                <a:cs typeface="Noto Sans CJK KR Regular" pitchFamily="34" charset="0"/>
              </a:rPr>
              <a:t>27.4만대</a:t>
            </a:r>
            <a:endParaRPr lang="en-US" dirty="0">
              <a:solidFill>
                <a:schemeClr val="bg1"/>
              </a:solidFill>
              <a:highlight>
                <a:srgbClr val="003C62"/>
              </a:highlight>
            </a:endParaRPr>
          </a:p>
        </p:txBody>
      </p:sp>
      <p:sp>
        <p:nvSpPr>
          <p:cNvPr id="29" name="Object 29"/>
          <p:cNvSpPr txBox="1"/>
          <p:nvPr/>
        </p:nvSpPr>
        <p:spPr>
          <a:xfrm rot="5400000">
            <a:off x="13923398" y="5241634"/>
            <a:ext cx="1524703" cy="415498"/>
          </a:xfrm>
          <a:prstGeom prst="rect">
            <a:avLst/>
          </a:prstGeom>
          <a:solidFill>
            <a:srgbClr val="003C62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Noto Sans CJK KR Regular" pitchFamily="34" charset="0"/>
                <a:cs typeface="Noto Sans CJK KR Regular" pitchFamily="34" charset="0"/>
              </a:rPr>
              <a:t>122.7만대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29987" y="5907909"/>
            <a:ext cx="1329340" cy="8755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15억 달러</a:t>
            </a:r>
          </a:p>
          <a:p>
            <a:pPr algn="ctr"/>
            <a:r>
              <a:rPr lang="en-US" sz="1500" b="1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=1.8조원</a:t>
            </a:r>
            <a:endParaRPr lang="en-US" dirty="0"/>
          </a:p>
        </p:txBody>
      </p:sp>
      <p:sp>
        <p:nvSpPr>
          <p:cNvPr id="31" name="Object 31"/>
          <p:cNvSpPr txBox="1"/>
          <p:nvPr/>
        </p:nvSpPr>
        <p:spPr>
          <a:xfrm>
            <a:off x="12428610" y="2745847"/>
            <a:ext cx="2207927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46억 </a:t>
            </a:r>
            <a:r>
              <a:rPr lang="en-US" sz="1500" dirty="0" err="1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달러</a:t>
            </a:r>
            <a:r>
              <a:rPr lang="en-US" sz="15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= 5.4조원</a:t>
            </a:r>
            <a:endParaRPr 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B2E1B35-5F0C-4350-8D02-30E546305E69}"/>
              </a:ext>
            </a:extLst>
          </p:cNvPr>
          <p:cNvSpPr/>
          <p:nvPr/>
        </p:nvSpPr>
        <p:spPr>
          <a:xfrm>
            <a:off x="8593645" y="4105345"/>
            <a:ext cx="225398" cy="2909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bject 22"/>
          <p:cNvSpPr txBox="1"/>
          <p:nvPr/>
        </p:nvSpPr>
        <p:spPr>
          <a:xfrm rot="-5400000">
            <a:off x="6320949" y="5495838"/>
            <a:ext cx="5079622" cy="5380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수량 - 단위 : 천 대    </a:t>
            </a:r>
            <a:endParaRPr 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8327B9F-E823-44DF-949D-2060D4CB94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8633" y="2098034"/>
            <a:ext cx="6499955" cy="41563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7930823" y="2252232"/>
            <a:ext cx="9533328" cy="6377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4597B8"/>
                </a:solidFill>
                <a:latin typeface="Noto Sans CJK KR Regular" pitchFamily="34" charset="0"/>
                <a:cs typeface="Noto Sans CJK KR Regular" pitchFamily="34" charset="0"/>
              </a:rPr>
              <a:t>     글로벌 기업 부문 - 연간 판매 수량과 금액        </a:t>
            </a:r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C74023D-11D9-4570-9C2F-8E1CCBF7FF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3201" y="2729118"/>
            <a:ext cx="1601852" cy="112145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990337" y="2722221"/>
            <a:ext cx="1952026" cy="586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b="1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판매 수량 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10025273" y="3176295"/>
            <a:ext cx="1952026" cy="5914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b="1" dirty="0">
                <a:solidFill>
                  <a:srgbClr val="ACACAC"/>
                </a:solidFill>
                <a:latin typeface="Noto Sans CJK KR Regular" pitchFamily="34" charset="0"/>
                <a:cs typeface="Noto Sans CJK KR Regular" pitchFamily="34" charset="0"/>
              </a:rPr>
              <a:t>판매 금액  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D60151F-32DD-49D7-9EFC-AAB985B599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4512147" y="5658278"/>
            <a:ext cx="3388772" cy="53041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 rot="-5400000">
            <a:off x="13662889" y="5356093"/>
            <a:ext cx="5079622" cy="5380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5C93B6"/>
                </a:solidFill>
                <a:latin typeface="Noto Sans CJK KR Regular" pitchFamily="34" charset="0"/>
                <a:cs typeface="Noto Sans CJK KR Regular" pitchFamily="34" charset="0"/>
              </a:rPr>
              <a:t>판매 금액 - 10억 (US $)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37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기업 부문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1967619" y="4380952"/>
            <a:ext cx="14395664" cy="84267"/>
            <a:chOff x="1967619" y="4380952"/>
            <a:chExt cx="14395664" cy="8426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7619" y="4380952"/>
              <a:ext cx="14395664" cy="8426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945025" y="6658590"/>
            <a:ext cx="14395664" cy="84267"/>
            <a:chOff x="1945025" y="6658590"/>
            <a:chExt cx="14395664" cy="8426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5025" y="6658590"/>
              <a:ext cx="14395664" cy="8426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636931" y="5524516"/>
            <a:ext cx="6927585" cy="84267"/>
            <a:chOff x="5636931" y="5524516"/>
            <a:chExt cx="6927585" cy="8426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5636931" y="5524516"/>
              <a:ext cx="6927585" cy="8426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0825905" y="2878257"/>
            <a:ext cx="7834397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2분기 이래로 재택 책상에서 하는 화상회의에 익숙해진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MZ세대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등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얼마나 많은 직원이 사무실에서도 화상회의를 </a:t>
            </a:r>
          </a:p>
          <a:p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지속하기를 희망하는지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에 대한 여부가 중요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10835429" y="5270943"/>
            <a:ext cx="7834397" cy="8616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FDP와 TV와 비교하여, IFPD/TCD가 필요할 때의</a:t>
            </a:r>
          </a:p>
          <a:p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더 작은 회의실과 허들룸에 대한 고려도 필요</a:t>
            </a:r>
            <a:endParaRPr lang="en-US" dirty="0"/>
          </a:p>
        </p:txBody>
      </p:sp>
      <p:sp>
        <p:nvSpPr>
          <p:cNvPr id="25" name="Object 25"/>
          <p:cNvSpPr txBox="1"/>
          <p:nvPr/>
        </p:nvSpPr>
        <p:spPr>
          <a:xfrm>
            <a:off x="10825905" y="7004281"/>
            <a:ext cx="8118331" cy="30364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미주(특히 미국)은 2021 3분기 기업 IFPD 수요가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전년 동기 대비 45% 증가한, 1.72만 대로 </a:t>
            </a:r>
          </a:p>
          <a:p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현재 증가 추세의 선봉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 APAC(특히 중국)은 2021 3분기에 전년 동기 대비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23% 증가한 15.8만 대로</a:t>
            </a:r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 기업 시장 IFPD 판매 수량의 가장 큰 몫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-  EMEA는 기업 시장에서 3분기에 전년 동기 대비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33% 증가한 2.47만 대 판매</a:t>
            </a:r>
            <a:endParaRPr lang="en-US" dirty="0"/>
          </a:p>
        </p:txBody>
      </p:sp>
      <p:sp>
        <p:nvSpPr>
          <p:cNvPr id="26" name="Object 26"/>
          <p:cNvSpPr txBox="1"/>
          <p:nvPr/>
        </p:nvSpPr>
        <p:spPr>
          <a:xfrm>
            <a:off x="-471618" y="2878257"/>
            <a:ext cx="7834397" cy="128690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COVID-19이 유행한 후, 사무실에 출근하던 많은 직원들이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원격 근무로 전환함에 따라 2020년, 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특히 미주 및 EMEA에서 기업에 대한 매출이 크게 감소</a:t>
            </a:r>
            <a:endParaRPr lang="en-US" dirty="0"/>
          </a:p>
        </p:txBody>
      </p:sp>
      <p:sp>
        <p:nvSpPr>
          <p:cNvPr id="27" name="Object 27"/>
          <p:cNvSpPr txBox="1"/>
          <p:nvPr/>
        </p:nvSpPr>
        <p:spPr>
          <a:xfrm>
            <a:off x="194514" y="4561143"/>
            <a:ext cx="7185714" cy="30364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대기업과 S/M 기업에서 답을 얻지 못한 문제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:현재 직원 다수가 적어도 일주일에 수차례 원격근무 시행</a:t>
            </a:r>
          </a:p>
          <a:p>
            <a:pPr algn="r"/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'이러한 새로운 페러다임에 맞게 사무실 공간을 </a:t>
            </a:r>
          </a:p>
          <a:p>
            <a:pPr algn="r"/>
            <a:r>
              <a:rPr lang="en-US" sz="1600" b="1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어떻게 갖추어야 하는가'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가 핵심</a:t>
            </a:r>
          </a:p>
          <a:p>
            <a:pPr algn="r"/>
            <a:r>
              <a: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- 이는 고정 좌석제 감소, 자율 좌석제 증가 </a:t>
            </a:r>
          </a:p>
          <a:p>
            <a:pPr algn="r"/>
            <a:r>
              <a: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소형 회의실과 허들룸의 증가</a:t>
            </a:r>
          </a:p>
          <a:p>
            <a:pPr algn="r"/>
            <a:r>
              <a: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심지어 일부 회의실의 중형 룸으로 변화 초래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 </a:t>
            </a:r>
            <a:endParaRPr lang="en-US" dirty="0"/>
          </a:p>
        </p:txBody>
      </p:sp>
      <p:sp>
        <p:nvSpPr>
          <p:cNvPr id="28" name="Object 28"/>
          <p:cNvSpPr txBox="1"/>
          <p:nvPr/>
        </p:nvSpPr>
        <p:spPr>
          <a:xfrm>
            <a:off x="-471618" y="7273190"/>
            <a:ext cx="7834397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2021년 전세계적으로 IFPD 매출이 46% 증가할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것으로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 </a:t>
            </a:r>
            <a:r>
              <a:rPr lang="en-US" sz="1600" kern="0" spc="-100" dirty="0" err="1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예상</a:t>
            </a:r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→ </a:t>
            </a:r>
            <a:r>
              <a:rPr lang="en-US" sz="1600" kern="0" spc="-100" dirty="0">
                <a:solidFill>
                  <a:srgbClr val="FD8A69"/>
                </a:solidFill>
                <a:latin typeface="S-Core Dream 4 Regular" pitchFamily="34" charset="0"/>
                <a:cs typeface="S-Core Dream 4 Regular" pitchFamily="34" charset="0"/>
              </a:rPr>
              <a:t>기업 시장의 소비 패턴으로 확신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을 보이기 시작하며 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IFPD와 TCD는 이러한 새로운 패러다임에서 </a:t>
            </a:r>
          </a:p>
          <a:p>
            <a:pPr algn="r"/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확실히 한몫할 것</a:t>
            </a:r>
            <a:endParaRPr lang="en-US" dirty="0"/>
          </a:p>
        </p:txBody>
      </p:sp>
      <p:grpSp>
        <p:nvGrpSpPr>
          <p:cNvPr id="1007" name="그룹 1007"/>
          <p:cNvGrpSpPr/>
          <p:nvPr/>
        </p:nvGrpSpPr>
        <p:grpSpPr>
          <a:xfrm>
            <a:off x="7856632" y="3030423"/>
            <a:ext cx="818704" cy="910987"/>
            <a:chOff x="7856632" y="3030423"/>
            <a:chExt cx="818704" cy="910987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56632" y="3030423"/>
              <a:ext cx="818704" cy="91098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701349" y="5206859"/>
            <a:ext cx="539755" cy="841526"/>
            <a:chOff x="9701349" y="5206859"/>
            <a:chExt cx="539755" cy="841526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01349" y="5206859"/>
              <a:ext cx="539755" cy="84152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9333333" y="2833098"/>
            <a:ext cx="1305636" cy="1305636"/>
            <a:chOff x="9333333" y="2833098"/>
            <a:chExt cx="1305636" cy="1305636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33333" y="2833098"/>
              <a:ext cx="1305636" cy="1305636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7856632" y="5090090"/>
            <a:ext cx="953119" cy="953119"/>
            <a:chOff x="7856632" y="5090090"/>
            <a:chExt cx="953119" cy="953119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56632" y="5090090"/>
              <a:ext cx="953119" cy="95311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7613166" y="7273190"/>
            <a:ext cx="1305636" cy="967581"/>
            <a:chOff x="7613166" y="7273190"/>
            <a:chExt cx="1305636" cy="967581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13166" y="7273190"/>
              <a:ext cx="1305636" cy="96758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9533878" y="7239758"/>
            <a:ext cx="874697" cy="1221217"/>
            <a:chOff x="9533878" y="7239758"/>
            <a:chExt cx="874697" cy="12212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33878" y="7239758"/>
              <a:ext cx="874697" cy="12212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50243"/>
            <a:ext cx="16556522" cy="8620124"/>
            <a:chOff x="900372" y="850243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59819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50243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1615295"/>
            <a:ext cx="11675024" cy="481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7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Q3 IFPD/IWB 글로벌 시장을 설명합니다. 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900372" y="1474286"/>
            <a:ext cx="878595" cy="411925"/>
            <a:chOff x="900372" y="1474286"/>
            <a:chExt cx="878595" cy="41192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372" y="1474286"/>
              <a:ext cx="878595" cy="4119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89476" y="1418714"/>
            <a:ext cx="7136821" cy="80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APAC - 기업 부문</a:t>
            </a:r>
            <a:endParaRPr lang="en-US" dirty="0"/>
          </a:p>
        </p:txBody>
      </p:sp>
      <p:sp>
        <p:nvSpPr>
          <p:cNvPr id="14" name="Object 14"/>
          <p:cNvSpPr txBox="1"/>
          <p:nvPr/>
        </p:nvSpPr>
        <p:spPr>
          <a:xfrm>
            <a:off x="11147839" y="5387684"/>
            <a:ext cx="2700829" cy="613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Jalnan OTF" pitchFamily="34" charset="0"/>
                <a:cs typeface="Jalnan OTF" pitchFamily="34" charset="0"/>
              </a:rPr>
              <a:t>keyword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2003433" y="2376447"/>
            <a:ext cx="14278849" cy="4045805"/>
            <a:chOff x="2003433" y="2376447"/>
            <a:chExt cx="14278849" cy="4045805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3433" y="2376447"/>
              <a:ext cx="14278849" cy="404580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339667" y="6863162"/>
            <a:ext cx="13627344" cy="336406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중국은 지금까지 기업 부문 판매에 있어서 가장 큰 시장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이며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2020년 판매량은 29.9만 대로 증가했고, 2021년에는 46만 대에 도달할 것으로 예상</a:t>
            </a:r>
          </a:p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(2021년 1분기-7.1만 대/ 2분기-9.5만 대에 비하여 3분기는 14.8만대 </a:t>
            </a:r>
          </a:p>
          <a:p>
            <a:endParaRPr lang="en-US" sz="1600" b="1" kern="0" spc="-100" dirty="0">
              <a:solidFill>
                <a:srgbClr val="1187CF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b="1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중국의 교육시장이 포화상태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에 이르렀다는 점을 감안하면, 중국 내 일부 브랜드는 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비교육 분야로 진출할 것이며 </a:t>
            </a:r>
            <a:r>
              <a:rPr lang="en-US" sz="1600" kern="0" spc="-100" dirty="0">
                <a:solidFill>
                  <a:srgbClr val="FC5230"/>
                </a:solidFill>
                <a:latin typeface="S-Core Dream 4 Regular" pitchFamily="34" charset="0"/>
                <a:cs typeface="S-Core Dream 4 Regular" pitchFamily="34" charset="0"/>
              </a:rPr>
              <a:t>정부/병원/금융기관도 많아 상당한 성장 예상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중국 브랜드 또한 APAC 지역과 그 외 지역에서 더 넓게 보이게 될 것</a:t>
            </a:r>
            <a:endParaRPr lang="en-US" dirty="0"/>
          </a:p>
        </p:txBody>
      </p:sp>
      <p:sp>
        <p:nvSpPr>
          <p:cNvPr id="20" name="Object 20"/>
          <p:cNvSpPr txBox="1"/>
          <p:nvPr/>
        </p:nvSpPr>
        <p:spPr>
          <a:xfrm>
            <a:off x="9412990" y="6280076"/>
            <a:ext cx="11408283" cy="4785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미국은 2020년 및 2021년 판매량 2위 국가 시장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 3분기에는 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전년 동기 대비 43% 증가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한 1.54만 대 판매</a:t>
            </a:r>
          </a:p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2021년에는 </a:t>
            </a:r>
            <a:r>
              <a:rPr lang="en-US" sz="1600" b="1" kern="0" spc="-100" dirty="0">
                <a:solidFill>
                  <a:srgbClr val="1187CF"/>
                </a:solidFill>
                <a:latin typeface="S-Core Dream 4 Regular" pitchFamily="34" charset="0"/>
                <a:cs typeface="S-Core Dream 4 Regular" pitchFamily="34" charset="0"/>
              </a:rPr>
              <a:t>기업 IFPD 수요가 29% 증가</a:t>
            </a:r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할 것으로 예상</a:t>
            </a:r>
          </a:p>
          <a:p>
            <a:endParaRPr lang="en-US" sz="1600" kern="0" spc="-100" dirty="0">
              <a:solidFill>
                <a:srgbClr val="464646"/>
              </a:solidFill>
              <a:latin typeface="S-Core Dream 4 Regular" pitchFamily="34" charset="0"/>
              <a:cs typeface="S-Core Dream 4 Regular" pitchFamily="34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독일과 일본의 IFPD 시장은 2020년과 2021년 초 COVID-19 상황이 </a:t>
            </a:r>
          </a:p>
          <a:p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계속해서 회복 조짐을 보이고 있으며 두 국가 모두 2021년에 증가할 것으로 예상</a:t>
            </a:r>
          </a:p>
          <a:p>
            <a:endParaRPr lang="en-US" sz="1600" dirty="0">
              <a:solidFill>
                <a:srgbClr val="000000"/>
              </a:solidFill>
              <a:latin typeface="Noto Sans CJK KR Regular" pitchFamily="34" charset="0"/>
              <a:cs typeface="Noto Sans CJK KR Regular" pitchFamily="34" charset="0"/>
            </a:endParaRPr>
          </a:p>
          <a:p>
            <a:r>
              <a:rPr lang="en-US" sz="1600" b="1" dirty="0">
                <a:solidFill>
                  <a:srgbClr val="1187CF"/>
                </a:solidFill>
                <a:latin typeface="Noto Sans CJK KR Regular" pitchFamily="34" charset="0"/>
                <a:cs typeface="Noto Sans CJK KR Regular" pitchFamily="34" charset="0"/>
              </a:rPr>
              <a:t>MAXHUB</a:t>
            </a:r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는 2021 3분기에 </a:t>
            </a:r>
            <a:r>
              <a:rPr lang="en-US" sz="1600" dirty="0">
                <a:solidFill>
                  <a:srgbClr val="1187CF"/>
                </a:solidFill>
                <a:latin typeface="Noto Sans CJK KR Regular" pitchFamily="34" charset="0"/>
                <a:cs typeface="Noto Sans CJK KR Regular" pitchFamily="34" charset="0"/>
              </a:rPr>
              <a:t>전년 동기 대비 109% 성장</a:t>
            </a:r>
            <a:r>
              <a:rPr lang="en-US" sz="1600" dirty="0">
                <a:solidFill>
                  <a:srgbClr val="000000"/>
                </a:solidFill>
                <a:latin typeface="Noto Sans CJK KR Regular" pitchFamily="34" charset="0"/>
                <a:cs typeface="Noto Sans CJK KR Regular" pitchFamily="34" charset="0"/>
              </a:rPr>
              <a:t>한 5.9만 대를 기록하여 </a:t>
            </a:r>
          </a:p>
          <a:p>
            <a:r>
              <a:rPr lang="en-US" sz="1600" b="1" dirty="0">
                <a:solidFill>
                  <a:srgbClr val="1187CF"/>
                </a:solidFill>
                <a:latin typeface="Noto Sans CJK KR Regular" pitchFamily="34" charset="0"/>
                <a:cs typeface="Noto Sans CJK KR Regular" pitchFamily="34" charset="0"/>
              </a:rPr>
              <a:t>글로벌 시장 점유율 29.6%를 달성해 전세계 1위 브랜드가 됨</a:t>
            </a:r>
          </a:p>
          <a:p>
            <a:endParaRPr lang="en-US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6747357" y="3117402"/>
            <a:ext cx="4677099" cy="1659819"/>
            <a:chOff x="6747357" y="3117402"/>
            <a:chExt cx="4677099" cy="1659819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6861259" y="3117402"/>
              <a:ext cx="4563197" cy="1659819"/>
              <a:chOff x="6861259" y="3117402"/>
              <a:chExt cx="4563197" cy="1659819"/>
            </a:xfrm>
          </p:grpSpPr>
          <p:sp>
            <p:nvSpPr>
              <p:cNvPr id="23" name="Object 23"/>
              <p:cNvSpPr txBox="1"/>
              <p:nvPr/>
            </p:nvSpPr>
            <p:spPr>
              <a:xfrm>
                <a:off x="6861259" y="3117402"/>
                <a:ext cx="6844795" cy="6133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2300" dirty="0">
                    <a:solidFill>
                      <a:srgbClr val="EB281A"/>
                    </a:solidFill>
                    <a:latin typeface="Jalnan OTF" pitchFamily="34" charset="0"/>
                    <a:cs typeface="Jalnan OTF" pitchFamily="34" charset="0"/>
                  </a:rPr>
                  <a:t>글로벌 기업 부문 판매 수량</a:t>
                </a:r>
                <a:endParaRPr lang="en-US" dirty="0"/>
              </a:p>
            </p:txBody>
          </p:sp>
          <p:sp>
            <p:nvSpPr>
              <p:cNvPr id="24" name="Object 24"/>
              <p:cNvSpPr txBox="1"/>
              <p:nvPr/>
            </p:nvSpPr>
            <p:spPr>
              <a:xfrm>
                <a:off x="6861259" y="3878643"/>
                <a:ext cx="6740106" cy="134786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600" kern="0" spc="-100" dirty="0">
                    <a:solidFill>
                      <a:srgbClr val="464646"/>
                    </a:solidFill>
                    <a:latin typeface="S-Core Dream 4 Regular" pitchFamily="34" charset="0"/>
                    <a:cs typeface="S-Core Dream 4 Regular" pitchFamily="34" charset="0"/>
                  </a:rPr>
                  <a:t>중국은 2021 2분기 전세계 기업 부문 판매량 중 66%를 차지하고, 3분기에는 74%로 증가</a:t>
                </a:r>
              </a:p>
              <a:p>
                <a:endParaRPr lang="en-US" dirty="0"/>
              </a:p>
            </p:txBody>
          </p:sp>
        </p:grpSp>
        <p:sp>
          <p:nvSpPr>
            <p:cNvPr id="26" name="Object 26"/>
            <p:cNvSpPr txBox="1"/>
            <p:nvPr/>
          </p:nvSpPr>
          <p:spPr>
            <a:xfrm>
              <a:off x="6620857" y="3455747"/>
              <a:ext cx="758997" cy="6802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600" dirty="0">
                  <a:solidFill>
                    <a:srgbClr val="000000"/>
                  </a:solidFill>
                  <a:latin typeface="Noto Sans CJK KR Regular" pitchFamily="34" charset="0"/>
                  <a:cs typeface="Noto Sans CJK KR Regular" pitchFamily="34" charset="0"/>
                </a:rPr>
                <a:t>     </a:t>
              </a:r>
              <a:endParaRPr lang="en-US" dirty="0"/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3CDC3D8A-1A13-4FA2-817D-5A2B11894E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6449" y="2316683"/>
            <a:ext cx="5470751" cy="80538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388519" y="2516055"/>
            <a:ext cx="9533328" cy="642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4597B8"/>
                </a:solidFill>
                <a:latin typeface="Noto Sans CJK KR Regular" pitchFamily="34" charset="0"/>
                <a:cs typeface="Noto Sans CJK KR Regular" pitchFamily="34" charset="0"/>
              </a:rPr>
              <a:t>상위 국가의 연간 판매 수량 - 단위 : 천 대</a:t>
            </a:r>
            <a:endParaRPr 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E27BBB7-ADF2-4FA1-A5B4-FF5AB7F95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3171" y="5129061"/>
            <a:ext cx="14299111" cy="996895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 rot="-2280000">
            <a:off x="1578407" y="5401555"/>
            <a:ext cx="1599002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중국</a:t>
            </a:r>
            <a:endParaRPr lang="en-US" dirty="0"/>
          </a:p>
        </p:txBody>
      </p:sp>
      <p:sp>
        <p:nvSpPr>
          <p:cNvPr id="29" name="Object 29"/>
          <p:cNvSpPr txBox="1"/>
          <p:nvPr/>
        </p:nvSpPr>
        <p:spPr>
          <a:xfrm rot="-2280000">
            <a:off x="2895146" y="5336136"/>
            <a:ext cx="1271429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미국</a:t>
            </a:r>
            <a:endParaRPr lang="en-US" dirty="0"/>
          </a:p>
        </p:txBody>
      </p:sp>
      <p:sp>
        <p:nvSpPr>
          <p:cNvPr id="30" name="Object 30"/>
          <p:cNvSpPr txBox="1"/>
          <p:nvPr/>
        </p:nvSpPr>
        <p:spPr>
          <a:xfrm rot="-2280000">
            <a:off x="3591691" y="5516049"/>
            <a:ext cx="2101883" cy="548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  프랑스</a:t>
            </a:r>
            <a:endParaRPr lang="en-US" dirty="0"/>
          </a:p>
        </p:txBody>
      </p:sp>
      <p:sp>
        <p:nvSpPr>
          <p:cNvPr id="31" name="Object 31"/>
          <p:cNvSpPr txBox="1"/>
          <p:nvPr/>
        </p:nvSpPr>
        <p:spPr>
          <a:xfrm rot="-2280000">
            <a:off x="5222383" y="5412329"/>
            <a:ext cx="1599002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일본</a:t>
            </a:r>
            <a:endParaRPr lang="en-US" dirty="0"/>
          </a:p>
        </p:txBody>
      </p:sp>
      <p:sp>
        <p:nvSpPr>
          <p:cNvPr id="32" name="Object 32"/>
          <p:cNvSpPr txBox="1"/>
          <p:nvPr/>
        </p:nvSpPr>
        <p:spPr>
          <a:xfrm rot="-2280000">
            <a:off x="6289616" y="5429777"/>
            <a:ext cx="1599002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영국</a:t>
            </a:r>
            <a:endParaRPr lang="en-US" dirty="0"/>
          </a:p>
        </p:txBody>
      </p:sp>
      <p:sp>
        <p:nvSpPr>
          <p:cNvPr id="33" name="Object 33"/>
          <p:cNvSpPr txBox="1"/>
          <p:nvPr/>
        </p:nvSpPr>
        <p:spPr>
          <a:xfrm rot="-2280000">
            <a:off x="6985794" y="5543915"/>
            <a:ext cx="2237669" cy="548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대한민국</a:t>
            </a:r>
            <a:endParaRPr lang="en-US" dirty="0"/>
          </a:p>
        </p:txBody>
      </p:sp>
      <p:sp>
        <p:nvSpPr>
          <p:cNvPr id="34" name="Object 34"/>
          <p:cNvSpPr txBox="1"/>
          <p:nvPr/>
        </p:nvSpPr>
        <p:spPr>
          <a:xfrm rot="-2280000">
            <a:off x="8670296" y="5429777"/>
            <a:ext cx="1599002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인도</a:t>
            </a:r>
            <a:endParaRPr lang="en-US" dirty="0"/>
          </a:p>
        </p:txBody>
      </p:sp>
      <p:sp>
        <p:nvSpPr>
          <p:cNvPr id="37" name="Object 37"/>
          <p:cNvSpPr txBox="1"/>
          <p:nvPr/>
        </p:nvSpPr>
        <p:spPr>
          <a:xfrm rot="-2280000">
            <a:off x="12040296" y="5473159"/>
            <a:ext cx="1892886" cy="548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프랑스</a:t>
            </a:r>
            <a:endParaRPr lang="en-US" dirty="0"/>
          </a:p>
        </p:txBody>
      </p:sp>
      <p:sp>
        <p:nvSpPr>
          <p:cNvPr id="38" name="Object 38"/>
          <p:cNvSpPr txBox="1"/>
          <p:nvPr/>
        </p:nvSpPr>
        <p:spPr>
          <a:xfrm rot="-2280000">
            <a:off x="12712910" y="5576679"/>
            <a:ext cx="2630214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        호주</a:t>
            </a:r>
            <a:endParaRPr lang="en-US" dirty="0"/>
          </a:p>
        </p:txBody>
      </p:sp>
      <p:sp>
        <p:nvSpPr>
          <p:cNvPr id="39" name="Object 39"/>
          <p:cNvSpPr txBox="1"/>
          <p:nvPr/>
        </p:nvSpPr>
        <p:spPr>
          <a:xfrm rot="-2280000">
            <a:off x="14527515" y="5412329"/>
            <a:ext cx="1599002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폴란드</a:t>
            </a:r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CFACB4-7E52-454D-B220-00692260A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3215" y="5944912"/>
            <a:ext cx="2190750" cy="34290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 rot="-2280000">
            <a:off x="10289799" y="5573432"/>
            <a:ext cx="3016880" cy="55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네덜란드</a:t>
            </a:r>
            <a:endParaRPr lang="en-US" dirty="0"/>
          </a:p>
        </p:txBody>
      </p:sp>
      <p:sp>
        <p:nvSpPr>
          <p:cNvPr id="35" name="Object 35"/>
          <p:cNvSpPr txBox="1"/>
          <p:nvPr/>
        </p:nvSpPr>
        <p:spPr>
          <a:xfrm rot="-2280000">
            <a:off x="9323264" y="5540780"/>
            <a:ext cx="2315204" cy="548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b="1" dirty="0">
                <a:solidFill>
                  <a:srgbClr val="949494"/>
                </a:solidFill>
                <a:latin typeface="Noto Sans CJK KR Regular" pitchFamily="34" charset="0"/>
                <a:cs typeface="Noto Sans CJK KR Regular" pitchFamily="34" charset="0"/>
              </a:rPr>
              <a:t>     이탈리아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59006" y="-218634"/>
            <a:ext cx="18728944" cy="5361491"/>
            <a:chOff x="-159006" y="-218634"/>
            <a:chExt cx="18728944" cy="536149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59006" y="-218634"/>
              <a:ext cx="18728944" cy="536149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0372" y="832795"/>
            <a:ext cx="16556522" cy="8620124"/>
            <a:chOff x="900372" y="832795"/>
            <a:chExt cx="16556522" cy="8620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7377888" y="-3477267"/>
              <a:ext cx="33113043" cy="17240249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2" y="832795"/>
              <a:ext cx="16556522" cy="86201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-43330" y="4503464"/>
            <a:ext cx="18372374" cy="20593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7700" kern="0" spc="-100" dirty="0">
                <a:solidFill>
                  <a:srgbClr val="464646"/>
                </a:solidFill>
                <a:latin typeface="Jalnan OTF" pitchFamily="34" charset="0"/>
                <a:cs typeface="Jalnan OTF" pitchFamily="34" charset="0"/>
              </a:rPr>
              <a:t>감사합니다.</a:t>
            </a:r>
            <a:endParaRPr lang="en-US" dirty="0"/>
          </a:p>
        </p:txBody>
      </p:sp>
      <p:sp>
        <p:nvSpPr>
          <p:cNvPr id="10" name="Object 10"/>
          <p:cNvSpPr txBox="1"/>
          <p:nvPr/>
        </p:nvSpPr>
        <p:spPr>
          <a:xfrm>
            <a:off x="1186087" y="8663667"/>
            <a:ext cx="8379326" cy="426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경기도 성남시 분당구 판교로 697, 분당테크노파크 A동, 608-1호</a:t>
            </a:r>
            <a:endParaRPr lang="en-US" dirty="0"/>
          </a:p>
        </p:txBody>
      </p:sp>
      <p:sp>
        <p:nvSpPr>
          <p:cNvPr id="11" name="Object 11"/>
          <p:cNvSpPr txBox="1"/>
          <p:nvPr/>
        </p:nvSpPr>
        <p:spPr>
          <a:xfrm>
            <a:off x="14284095" y="8663667"/>
            <a:ext cx="5202024" cy="4254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www.cvtelectronics.co.kr</a:t>
            </a:r>
            <a:endParaRPr lang="en-US" dirty="0"/>
          </a:p>
        </p:txBody>
      </p:sp>
      <p:sp>
        <p:nvSpPr>
          <p:cNvPr id="12" name="Object 12"/>
          <p:cNvSpPr txBox="1"/>
          <p:nvPr/>
        </p:nvSpPr>
        <p:spPr>
          <a:xfrm>
            <a:off x="7869886" y="8663667"/>
            <a:ext cx="8600000" cy="4254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kern="0" spc="-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e-mail: anna@cvtelectronics.co.kr</a:t>
            </a:r>
            <a:r>
              <a:rPr lang="en-US" sz="1600" kern="0" spc="100" dirty="0">
                <a:solidFill>
                  <a:srgbClr val="464646"/>
                </a:solidFill>
                <a:latin typeface="S-Core Dream 4 Regular" pitchFamily="34" charset="0"/>
                <a:cs typeface="S-Core Dream 4 Regular" pitchFamily="34" charset="0"/>
              </a:rPr>
              <a:t> / T. 031.781.0824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6853333" y="8744305"/>
            <a:ext cx="323810" cy="82743"/>
            <a:chOff x="6853333" y="8744305"/>
            <a:chExt cx="323810" cy="8274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6200000">
              <a:off x="6853333" y="8744305"/>
              <a:ext cx="323810" cy="8274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3711253" y="8759236"/>
            <a:ext cx="323810" cy="82743"/>
            <a:chOff x="13711253" y="8759236"/>
            <a:chExt cx="323810" cy="82743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6200000">
              <a:off x="13711253" y="8759236"/>
              <a:ext cx="323810" cy="827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2099</Words>
  <Application>Microsoft Office PowerPoint</Application>
  <PresentationFormat>사용자 지정</PresentationFormat>
  <Paragraphs>386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Jalnan OTF</vt:lpstr>
      <vt:lpstr>Noto Sans CJK KR Regular</vt:lpstr>
      <vt:lpstr>S-Core Dream 4 Regular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nexo</cp:lastModifiedBy>
  <cp:revision>12</cp:revision>
  <cp:lastPrinted>2022-02-25T05:47:09Z</cp:lastPrinted>
  <dcterms:created xsi:type="dcterms:W3CDTF">2021-12-29T17:15:01Z</dcterms:created>
  <dcterms:modified xsi:type="dcterms:W3CDTF">2022-06-30T09:14:55Z</dcterms:modified>
</cp:coreProperties>
</file>