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641" r:id="rId2"/>
    <p:sldId id="643" r:id="rId3"/>
    <p:sldId id="781" r:id="rId4"/>
    <p:sldId id="644" r:id="rId5"/>
    <p:sldId id="1413" r:id="rId6"/>
    <p:sldId id="1414" r:id="rId7"/>
    <p:sldId id="727" r:id="rId8"/>
    <p:sldId id="1407" r:id="rId9"/>
    <p:sldId id="1412" r:id="rId10"/>
    <p:sldId id="655" r:id="rId11"/>
  </p:sldIdLst>
  <p:sldSz cx="12192000" cy="6858000"/>
  <p:notesSz cx="10234613" cy="7104063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orient="horz" pos="1298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Microsoft Office 用户" initials="Office" lastIdx="2" clrIdx="0"/>
  <p:cmAuthor id="1" name="8zn0vbcrhk@student.ethz.ch" initials="8" lastIdx="7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890E3"/>
    <a:srgbClr val="00C9D8"/>
    <a:srgbClr val="202E5F"/>
    <a:srgbClr val="213165"/>
    <a:srgbClr val="0292E3"/>
    <a:srgbClr val="0F80FF"/>
    <a:srgbClr val="7D91A0"/>
    <a:srgbClr val="80ADDD"/>
    <a:srgbClr val="FF6100"/>
    <a:srgbClr val="4848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500" autoAdjust="0"/>
    <p:restoredTop sz="86893" autoAdjust="0"/>
  </p:normalViewPr>
  <p:slideViewPr>
    <p:cSldViewPr>
      <p:cViewPr varScale="1">
        <p:scale>
          <a:sx n="113" d="100"/>
          <a:sy n="113" d="100"/>
        </p:scale>
        <p:origin x="654" y="108"/>
      </p:cViewPr>
      <p:guideLst>
        <p:guide orient="horz" pos="2160"/>
        <p:guide pos="3840"/>
        <p:guide orient="horz" pos="1298"/>
      </p:guideLst>
    </p:cSldViewPr>
  </p:slideViewPr>
  <p:notesTextViewPr>
    <p:cViewPr>
      <p:scale>
        <a:sx n="150" d="100"/>
        <a:sy n="150" d="100"/>
      </p:scale>
      <p:origin x="0" y="0"/>
    </p:cViewPr>
  </p:notesTextViewPr>
  <p:gridSpacing cx="72000" cy="72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434801" cy="3564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5796987" y="0"/>
            <a:ext cx="4434801" cy="3564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45"/>
            </a:lvl1pPr>
          </a:lstStyle>
          <a:p>
            <a:fld id="{0F9B84EA-7D68-4D60-9CB1-D50884785D1C}" type="datetimeFigureOut">
              <a:rPr lang="zh-CN" altLang="en-US" smtClean="0"/>
              <a:t>2021/11/9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6747418"/>
            <a:ext cx="4434801" cy="356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5796987" y="6747418"/>
            <a:ext cx="4434801" cy="356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45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7910850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434801" cy="3564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Clear Sans" panose="020B0803030202020304" charset="0"/>
              </a:defRPr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5796987" y="0"/>
            <a:ext cx="4434801" cy="3564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Clear Sans" panose="020B0803030202020304" charset="0"/>
              </a:defRPr>
            </a:lvl1pPr>
          </a:lstStyle>
          <a:p>
            <a:fld id="{D2A48B96-639E-45A3-A0BA-2464DFDB1FAA}" type="datetimeFigureOut">
              <a:rPr lang="zh-CN" altLang="en-US" smtClean="0"/>
              <a:t>2021/11/9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984500" y="887413"/>
            <a:ext cx="4265613" cy="23987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1023416" y="3418724"/>
            <a:ext cx="8187324" cy="27971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6747418"/>
            <a:ext cx="4434801" cy="356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Clear Sans" panose="020B0803030202020304" charset="0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5796987" y="6747418"/>
            <a:ext cx="4434801" cy="356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Clear Sans" panose="020B0803030202020304" charset="0"/>
              </a:defRPr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919085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Clear Sans" panose="020B080303020202030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Clear Sans" panose="020B080303020202030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Clear Sans" panose="020B080303020202030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Clear Sans" panose="020B080303020202030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Clear Sans" panose="020B080303020202030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2984500" y="887413"/>
            <a:ext cx="4264025" cy="2398712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80046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2984500" y="887413"/>
            <a:ext cx="4264025" cy="2398712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759646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2021/11/9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2021/11/9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2021/11/9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2021/11/9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2021/11/9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2021/11/9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2021/11/9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2021/11/9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2021/11/9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838200" y="365125"/>
            <a:ext cx="10515600" cy="58118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2021/11/9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">
    <p:bg>
      <p:bgPr>
        <a:solidFill>
          <a:srgbClr val="17181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内容占位符 2"/>
          <p:cNvSpPr>
            <a:spLocks noGrp="1"/>
          </p:cNvSpPr>
          <p:nvPr>
            <p:ph idx="1" hasCustomPrompt="1"/>
          </p:nvPr>
        </p:nvSpPr>
        <p:spPr>
          <a:xfrm>
            <a:off x="6147620" y="732079"/>
            <a:ext cx="5692057" cy="4688246"/>
          </a:xfrm>
        </p:spPr>
        <p:txBody>
          <a:bodyPr>
            <a:normAutofit/>
          </a:bodyPr>
          <a:lstStyle>
            <a:lvl1pPr marL="0" indent="0">
              <a:buNone/>
              <a:defRPr sz="2000" b="0" i="0" baseline="0">
                <a:solidFill>
                  <a:srgbClr val="D9D9D9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defRPr>
            </a:lvl1pPr>
            <a:lvl2pPr marL="457200" indent="0">
              <a:buNone/>
              <a:defRPr sz="1800" b="0" i="0">
                <a:solidFill>
                  <a:srgbClr val="D9D9D9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defRPr>
            </a:lvl2pPr>
            <a:lvl3pPr marL="914400" indent="0">
              <a:buNone/>
              <a:defRPr sz="1600" b="0" i="0">
                <a:solidFill>
                  <a:srgbClr val="D9D9D9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defRPr>
            </a:lvl3pPr>
            <a:lvl4pPr marL="1371600" indent="0">
              <a:buNone/>
              <a:defRPr sz="1400" b="0" i="0">
                <a:solidFill>
                  <a:srgbClr val="D9D9D9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defRPr>
            </a:lvl4pPr>
            <a:lvl5pPr marL="1828800" indent="0">
              <a:buNone/>
              <a:defRPr sz="1200" b="0" i="0">
                <a:solidFill>
                  <a:srgbClr val="D9D9D9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defRPr>
            </a:lvl5pPr>
          </a:lstStyle>
          <a:p>
            <a:pPr lvl="0"/>
            <a:r>
              <a:rPr lang="en-US" altLang="zh-CN" dirty="0"/>
              <a:t> </a:t>
            </a:r>
            <a:r>
              <a:rPr lang="zh-CN" altLang="en-US" dirty="0"/>
              <a:t>此处为目录列表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16" name="标题 1"/>
          <p:cNvSpPr>
            <a:spLocks noGrp="1"/>
          </p:cNvSpPr>
          <p:nvPr>
            <p:ph type="title" hasCustomPrompt="1"/>
          </p:nvPr>
        </p:nvSpPr>
        <p:spPr>
          <a:xfrm>
            <a:off x="602429" y="694501"/>
            <a:ext cx="4150999" cy="876722"/>
          </a:xfrm>
        </p:spPr>
        <p:txBody>
          <a:bodyPr vert="horz" anchor="t">
            <a:noAutofit/>
          </a:bodyPr>
          <a:lstStyle>
            <a:lvl1pPr>
              <a:lnSpc>
                <a:spcPct val="110000"/>
              </a:lnSpc>
              <a:defRPr sz="2800" b="1" spc="50">
                <a:solidFill>
                  <a:schemeClr val="bg1">
                    <a:lumMod val="85000"/>
                  </a:schemeClr>
                </a:solidFill>
                <a:latin typeface="Clear Sans" panose="020B0803030202020304" charset="0"/>
                <a:ea typeface="Clear Sans" panose="020B0803030202020304" charset="0"/>
                <a:cs typeface="Clear Sans" panose="020B0803030202020304" charset="0"/>
              </a:defRPr>
            </a:lvl1pPr>
          </a:lstStyle>
          <a:p>
            <a:r>
              <a:rPr lang="zh-CN" altLang="en-US" dirty="0"/>
              <a:t>单击此处编辑标题样式</a:t>
            </a:r>
          </a:p>
        </p:txBody>
      </p:sp>
      <p:sp>
        <p:nvSpPr>
          <p:cNvPr id="20" name="页脚占位符 4"/>
          <p:cNvSpPr>
            <a:spLocks noGrp="1"/>
          </p:cNvSpPr>
          <p:nvPr>
            <p:ph type="ftr" sz="quarter" idx="3"/>
          </p:nvPr>
        </p:nvSpPr>
        <p:spPr>
          <a:xfrm>
            <a:off x="978087" y="596627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  <a:latin typeface="FZLanTingHeiS-R-GB" panose="02000500000000000000" charset="-122"/>
                <a:cs typeface="FZLanTingHeiS-R-GB" panose="02000500000000000000" charset="-122"/>
              </a:defRPr>
            </a:lvl1pPr>
          </a:lstStyle>
          <a:p>
            <a:r>
              <a:rPr lang="zh-CN" altLang="en-US" dirty="0"/>
              <a:t>此处为章节页索引</a:t>
            </a:r>
          </a:p>
        </p:txBody>
      </p:sp>
      <p:sp>
        <p:nvSpPr>
          <p:cNvPr id="21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02078" y="5966279"/>
            <a:ext cx="3751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B48E95-FE8C-4D18-B0E9-A9CD2E8F9602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标题与内容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Shape 106"/>
          <p:cNvSpPr>
            <a:spLocks noGrp="1"/>
          </p:cNvSpPr>
          <p:nvPr>
            <p:ph type="body" sz="quarter" idx="1" hasCustomPrompt="1"/>
          </p:nvPr>
        </p:nvSpPr>
        <p:spPr>
          <a:xfrm>
            <a:off x="7428096" y="1895928"/>
            <a:ext cx="1870119" cy="1868716"/>
          </a:xfrm>
          <a:prstGeom prst="rect">
            <a:avLst/>
          </a:prstGeom>
        </p:spPr>
        <p:txBody>
          <a:bodyPr/>
          <a:lstStyle>
            <a:lvl1pPr defTabSz="685800">
              <a:lnSpc>
                <a:spcPct val="130000"/>
              </a:lnSpc>
              <a:spcBef>
                <a:spcPts val="700"/>
              </a:spcBef>
              <a:defRPr sz="2000">
                <a:latin typeface="Clear Sans" panose="020B0803030202020304" charset="0"/>
                <a:ea typeface="Clear Sans" panose="020B0803030202020304" charset="0"/>
                <a:cs typeface="Clear Sans" panose="020B0803030202020304" charset="0"/>
                <a:sym typeface="微软雅黑" panose="020B0503020204020204" charset="-122"/>
              </a:defRPr>
            </a:lvl1pPr>
            <a:lvl2pPr marL="647700" indent="-190500" defTabSz="685800">
              <a:lnSpc>
                <a:spcPct val="130000"/>
              </a:lnSpc>
              <a:spcBef>
                <a:spcPts val="700"/>
              </a:spcBef>
              <a:defRPr sz="2000">
                <a:latin typeface="Clear Sans" panose="020B0803030202020304" charset="0"/>
                <a:ea typeface="Clear Sans" panose="020B0803030202020304" charset="0"/>
                <a:cs typeface="Clear Sans" panose="020B0803030202020304" charset="0"/>
                <a:sym typeface="微软雅黑" panose="020B0503020204020204" charset="-122"/>
              </a:defRPr>
            </a:lvl2pPr>
            <a:lvl3pPr marL="1148080" indent="-233680" defTabSz="685800">
              <a:lnSpc>
                <a:spcPct val="130000"/>
              </a:lnSpc>
              <a:spcBef>
                <a:spcPts val="700"/>
              </a:spcBef>
              <a:defRPr sz="2000">
                <a:latin typeface="Clear Sans" panose="020B0803030202020304" charset="0"/>
                <a:ea typeface="Clear Sans" panose="020B0803030202020304" charset="0"/>
                <a:cs typeface="Clear Sans" panose="020B0803030202020304" charset="0"/>
                <a:sym typeface="微软雅黑" panose="020B0503020204020204" charset="-122"/>
              </a:defRPr>
            </a:lvl3pPr>
            <a:lvl4pPr marL="1616710" indent="-245110" defTabSz="685800">
              <a:lnSpc>
                <a:spcPct val="130000"/>
              </a:lnSpc>
              <a:spcBef>
                <a:spcPts val="700"/>
              </a:spcBef>
              <a:defRPr sz="2000">
                <a:latin typeface="Clear Sans" panose="020B0803030202020304" charset="0"/>
                <a:ea typeface="Clear Sans" panose="020B0803030202020304" charset="0"/>
                <a:cs typeface="Clear Sans" panose="020B0803030202020304" charset="0"/>
                <a:sym typeface="微软雅黑" panose="020B0503020204020204" charset="-122"/>
              </a:defRPr>
            </a:lvl4pPr>
            <a:lvl5pPr marL="2114550" indent="-285750" defTabSz="685800">
              <a:lnSpc>
                <a:spcPct val="130000"/>
              </a:lnSpc>
              <a:spcBef>
                <a:spcPts val="700"/>
              </a:spcBef>
              <a:defRPr sz="2000">
                <a:latin typeface="Clear Sans" panose="020B0803030202020304" charset="0"/>
                <a:ea typeface="Clear Sans" panose="020B0803030202020304" charset="0"/>
                <a:cs typeface="Clear Sans" panose="020B0803030202020304" charset="0"/>
                <a:sym typeface="微软雅黑" panose="020B0503020204020204" charset="-122"/>
              </a:defRPr>
            </a:lvl5pPr>
          </a:lstStyle>
          <a:p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107" name="Shape 107"/>
          <p:cNvSpPr>
            <a:spLocks noGrp="1"/>
          </p:cNvSpPr>
          <p:nvPr>
            <p:ph type="title" hasCustomPrompt="1"/>
          </p:nvPr>
        </p:nvSpPr>
        <p:spPr>
          <a:xfrm>
            <a:off x="602429" y="749990"/>
            <a:ext cx="6056001" cy="438368"/>
          </a:xfrm>
          <a:prstGeom prst="rect">
            <a:avLst/>
          </a:prstGeom>
        </p:spPr>
        <p:txBody>
          <a:bodyPr/>
          <a:lstStyle>
            <a:lvl1pPr>
              <a:defRPr sz="2500">
                <a:solidFill>
                  <a:srgbClr val="151515"/>
                </a:solidFill>
              </a:defRPr>
            </a:lvl1pPr>
          </a:lstStyle>
          <a:p>
            <a:r>
              <a:t>标题文本</a:t>
            </a:r>
          </a:p>
        </p:txBody>
      </p:sp>
      <p:sp>
        <p:nvSpPr>
          <p:cNvPr id="108" name="Shape 108"/>
          <p:cNvSpPr>
            <a:spLocks noGrp="1"/>
          </p:cNvSpPr>
          <p:nvPr>
            <p:ph type="body" sz="half" idx="13"/>
          </p:nvPr>
        </p:nvSpPr>
        <p:spPr>
          <a:xfrm>
            <a:off x="594860" y="1578430"/>
            <a:ext cx="6063570" cy="3991429"/>
          </a:xfrm>
          <a:prstGeom prst="rect">
            <a:avLst/>
          </a:prstGeom>
        </p:spPr>
        <p:txBody>
          <a:bodyPr/>
          <a:lstStyle/>
          <a:p>
            <a:pPr defTabSz="685800">
              <a:lnSpc>
                <a:spcPct val="130000"/>
              </a:lnSpc>
              <a:spcBef>
                <a:spcPts val="700"/>
              </a:spcBef>
              <a:defRPr>
                <a:solidFill>
                  <a:srgbClr val="15151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endParaRPr/>
          </a:p>
        </p:txBody>
      </p:sp>
      <p:sp>
        <p:nvSpPr>
          <p:cNvPr id="109" name="Shape 109"/>
          <p:cNvSpPr>
            <a:spLocks noGrp="1"/>
          </p:cNvSpPr>
          <p:nvPr>
            <p:ph type="sldNum" sz="quarter" idx="2"/>
          </p:nvPr>
        </p:nvSpPr>
        <p:spPr>
          <a:xfrm>
            <a:off x="602077" y="6047633"/>
            <a:ext cx="217152" cy="202417"/>
          </a:xfrm>
          <a:prstGeom prst="rect">
            <a:avLst/>
          </a:prstGeom>
        </p:spPr>
        <p:txBody>
          <a:bodyPr lIns="45719" tIns="45719" rIns="45719" bIns="45719"/>
          <a:lstStyle/>
          <a:p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与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Clear Sans" panose="020B0803030202020304" charset="0"/>
              </a:defRPr>
            </a:lvl1pPr>
          </a:lstStyle>
          <a:p>
            <a:fld id="{82F288E0-7875-42C4-84C8-98DBBD3BF4D2}" type="datetimeFigureOut">
              <a:rPr lang="zh-CN" altLang="en-US" smtClean="0"/>
              <a:t>2021/11/9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Clear Sans" panose="020B0803030202020304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Clear Sans" panose="020B0803030202020304" charset="0"/>
              </a:defRPr>
            </a:lvl1pPr>
          </a:lstStyle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60" r:id="rId11"/>
    <p:sldLayoutId id="2147483661" r:id="rId12"/>
    <p:sldLayoutId id="2147483662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90204" pitchFamily="34" charset="0"/>
        <a:buChar char="•"/>
        <a:defRPr sz="2800" kern="1200">
          <a:solidFill>
            <a:schemeClr val="tx1"/>
          </a:solidFill>
          <a:latin typeface="Clear Sans" panose="020B080303020202030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2400" kern="1200">
          <a:solidFill>
            <a:schemeClr val="tx1"/>
          </a:solidFill>
          <a:latin typeface="Clear Sans" panose="020B080303020202030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Clear Sans" panose="020B080303020202030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Clear Sans" panose="020B080303020202030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Clear Sans" panose="020B080303020202030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3.jp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4.png"/><Relationship Id="rId5" Type="http://schemas.openxmlformats.org/officeDocument/2006/relationships/hyperlink" Target="mailto:nexokorea@gmail.com" TargetMode="Externa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图片 4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270" y="-36500"/>
            <a:ext cx="12202795" cy="6894500"/>
          </a:xfrm>
          <a:prstGeom prst="rect">
            <a:avLst/>
          </a:prstGeom>
        </p:spPr>
      </p:pic>
      <p:sp>
        <p:nvSpPr>
          <p:cNvPr id="61" name="矩形 60"/>
          <p:cNvSpPr/>
          <p:nvPr/>
        </p:nvSpPr>
        <p:spPr>
          <a:xfrm flipV="1">
            <a:off x="-12065" y="3766820"/>
            <a:ext cx="12215495" cy="1407160"/>
          </a:xfrm>
          <a:prstGeom prst="rect">
            <a:avLst/>
          </a:prstGeom>
          <a:gradFill>
            <a:gsLst>
              <a:gs pos="40000">
                <a:schemeClr val="tx1">
                  <a:lumMod val="95000"/>
                  <a:lumOff val="5000"/>
                  <a:alpha val="84000"/>
                </a:schemeClr>
              </a:gs>
              <a:gs pos="93000">
                <a:schemeClr val="tx1">
                  <a:lumMod val="95000"/>
                  <a:lumOff val="5000"/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>
              <a:latin typeface="Clear Sans" panose="020B0803030202020304" charset="0"/>
              <a:sym typeface="+mn-ea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-19368" y="4405630"/>
            <a:ext cx="12230100" cy="24523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Clear Sans" panose="020B0803030202020304" charset="0"/>
            </a:endParaRPr>
          </a:p>
        </p:txBody>
      </p:sp>
      <p:sp>
        <p:nvSpPr>
          <p:cNvPr id="139" name="文本框 138"/>
          <p:cNvSpPr txBox="1"/>
          <p:nvPr/>
        </p:nvSpPr>
        <p:spPr>
          <a:xfrm>
            <a:off x="1934845" y="4920967"/>
            <a:ext cx="9754235" cy="154657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0">
              <a:lnSpc>
                <a:spcPct val="150000"/>
              </a:lnSpc>
              <a:buFont typeface="Arial" panose="020B0604020202090204" pitchFamily="34" charset="0"/>
              <a:buNone/>
            </a:pPr>
            <a:r>
              <a:rPr lang="ko-KR" altLang="en-US" sz="2400" b="1" dirty="0">
                <a:solidFill>
                  <a:schemeClr val="tx1"/>
                </a:solidFill>
                <a:latin typeface="Clear Sans Bold" panose="020B0503030202090304" charset="0"/>
                <a:cs typeface="Clear Sans Bold" panose="020B0503030202090304" charset="0"/>
                <a:sym typeface="+mn-ea"/>
              </a:rPr>
              <a:t>기술 기반 기업 </a:t>
            </a:r>
            <a:r>
              <a:rPr lang="en-US" altLang="ko-KR" sz="2400" b="1" dirty="0">
                <a:solidFill>
                  <a:schemeClr val="tx1"/>
                </a:solidFill>
                <a:latin typeface="Clear Sans Bold" panose="020B0503030202090304" charset="0"/>
                <a:cs typeface="Clear Sans Bold" panose="020B0503030202090304" charset="0"/>
                <a:sym typeface="+mn-ea"/>
              </a:rPr>
              <a:t>CVT </a:t>
            </a:r>
            <a:r>
              <a:rPr lang="ko-KR" altLang="en-US" sz="2400" b="1" dirty="0">
                <a:solidFill>
                  <a:schemeClr val="tx1"/>
                </a:solidFill>
                <a:latin typeface="Clear Sans Bold" panose="020B0503030202090304" charset="0"/>
                <a:cs typeface="Clear Sans Bold" panose="020B0503030202090304" charset="0"/>
                <a:sym typeface="+mn-ea"/>
              </a:rPr>
              <a:t>의 혁신 솔루션</a:t>
            </a:r>
            <a:endParaRPr lang="en-US" altLang="zh-CN" sz="2400" b="1" dirty="0">
              <a:solidFill>
                <a:schemeClr val="tx1"/>
              </a:solidFill>
              <a:latin typeface="Clear Sans Bold" panose="020B0503030202090304" charset="0"/>
              <a:cs typeface="Clear Sans Bold" panose="020B0503030202090304" charset="0"/>
              <a:sym typeface="+mn-ea"/>
            </a:endParaRPr>
          </a:p>
          <a:p>
            <a:pPr indent="0">
              <a:lnSpc>
                <a:spcPct val="150000"/>
              </a:lnSpc>
              <a:buFont typeface="Arial" panose="020B0604020202090204" pitchFamily="34" charset="0"/>
              <a:buNone/>
            </a:pPr>
            <a:r>
              <a:rPr lang="en-US" altLang="ko-KR" sz="1300" dirty="0"/>
              <a:t>MAXHUB</a:t>
            </a:r>
            <a:r>
              <a:rPr lang="ko-KR" altLang="en-US" sz="1300" dirty="0"/>
              <a:t>는 세계적으로 유명한 전자칠판</a:t>
            </a:r>
            <a:r>
              <a:rPr lang="en-US" altLang="ko-KR" sz="1300" dirty="0"/>
              <a:t> </a:t>
            </a:r>
            <a:r>
              <a:rPr lang="ko-KR" altLang="en-US" sz="1300" dirty="0"/>
              <a:t>제조회사인 </a:t>
            </a:r>
            <a:r>
              <a:rPr lang="en-US" altLang="ko-KR" sz="1300" dirty="0"/>
              <a:t>CVTE</a:t>
            </a:r>
            <a:r>
              <a:rPr lang="ko-KR" altLang="en-US" sz="1300" dirty="0"/>
              <a:t>의 브랜드입니다</a:t>
            </a:r>
            <a:r>
              <a:rPr lang="en-US" altLang="ko-KR" sz="1300" dirty="0"/>
              <a:t>.</a:t>
            </a:r>
            <a:br>
              <a:rPr lang="ko-KR" altLang="en-US" sz="1300" dirty="0"/>
            </a:br>
            <a:r>
              <a:rPr lang="en-US" altLang="ko-KR" sz="13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  <a:sym typeface="+mn-ea"/>
              </a:rPr>
              <a:t>CVTe</a:t>
            </a:r>
            <a:r>
              <a:rPr lang="ko-KR" altLang="en-US" sz="1300" dirty="0"/>
              <a:t>는 수십 년간 디스플레이 구동</a:t>
            </a:r>
            <a:r>
              <a:rPr lang="en-US" altLang="ko-KR" sz="1300" dirty="0"/>
              <a:t>, </a:t>
            </a:r>
            <a:r>
              <a:rPr lang="ko-KR" altLang="en-US" sz="1300" dirty="0"/>
              <a:t>신호 처리</a:t>
            </a:r>
            <a:r>
              <a:rPr lang="en-US" altLang="ko-KR" sz="1300" dirty="0"/>
              <a:t>, </a:t>
            </a:r>
            <a:r>
              <a:rPr lang="ko-KR" altLang="en-US" sz="1300" dirty="0"/>
              <a:t>전원 관리</a:t>
            </a:r>
            <a:r>
              <a:rPr lang="en-US" altLang="ko-KR" sz="1300" dirty="0"/>
              <a:t>, HCI, </a:t>
            </a:r>
            <a:r>
              <a:rPr lang="ko-KR" altLang="en-US" sz="1300" dirty="0"/>
              <a:t>애플리케이션 개발 및 시스템 통합의 경험을 가지고 있습니다</a:t>
            </a:r>
            <a:r>
              <a:rPr lang="en-US" altLang="ko-KR" sz="1300" dirty="0"/>
              <a:t>.</a:t>
            </a:r>
          </a:p>
          <a:p>
            <a:pPr indent="0">
              <a:lnSpc>
                <a:spcPct val="150000"/>
              </a:lnSpc>
              <a:buFont typeface="Arial" panose="020B0604020202090204" pitchFamily="34" charset="0"/>
              <a:buNone/>
            </a:pPr>
            <a:r>
              <a:rPr lang="en-US" altLang="zh-CN" sz="1300" dirty="0">
                <a:solidFill>
                  <a:schemeClr val="tx1"/>
                </a:solidFill>
                <a:latin typeface="Clear Sans Bold" panose="020B0503030202090304" charset="0"/>
                <a:cs typeface="Clear Sans Bold" panose="020B0503030202090304" charset="0"/>
                <a:sym typeface="+mn-ea"/>
              </a:rPr>
              <a:t>CVTK</a:t>
            </a:r>
            <a:r>
              <a:rPr lang="ko-KR" altLang="en-US" sz="1300" dirty="0">
                <a:solidFill>
                  <a:schemeClr val="tx1"/>
                </a:solidFill>
                <a:latin typeface="Clear Sans Bold" panose="020B0503030202090304" charset="0"/>
                <a:cs typeface="Clear Sans Bold" panose="020B0503030202090304" charset="0"/>
                <a:sym typeface="+mn-ea"/>
              </a:rPr>
              <a:t>는 </a:t>
            </a:r>
            <a:r>
              <a:rPr lang="en-US" altLang="ko-KR" sz="1300" dirty="0">
                <a:solidFill>
                  <a:schemeClr val="tx1"/>
                </a:solidFill>
                <a:latin typeface="Clear Sans Bold" panose="020B0503030202090304" charset="0"/>
                <a:cs typeface="Clear Sans Bold" panose="020B0503030202090304" charset="0"/>
                <a:sym typeface="+mn-ea"/>
              </a:rPr>
              <a:t>CVTE</a:t>
            </a:r>
            <a:r>
              <a:rPr lang="ko-KR" altLang="en-US" sz="1300" dirty="0">
                <a:solidFill>
                  <a:schemeClr val="tx1"/>
                </a:solidFill>
                <a:latin typeface="Clear Sans Bold" panose="020B0503030202090304" charset="0"/>
                <a:cs typeface="Clear Sans Bold" panose="020B0503030202090304" charset="0"/>
                <a:sym typeface="+mn-ea"/>
              </a:rPr>
              <a:t>의</a:t>
            </a:r>
            <a:r>
              <a:rPr lang="en-US" altLang="ko-KR" sz="1300" dirty="0">
                <a:solidFill>
                  <a:schemeClr val="tx1"/>
                </a:solidFill>
                <a:latin typeface="Clear Sans Bold" panose="020B0503030202090304" charset="0"/>
                <a:cs typeface="Clear Sans Bold" panose="020B0503030202090304" charset="0"/>
                <a:sym typeface="+mn-ea"/>
              </a:rPr>
              <a:t> </a:t>
            </a:r>
            <a:r>
              <a:rPr lang="ko-KR" altLang="en-US" sz="1300" dirty="0">
                <a:solidFill>
                  <a:schemeClr val="tx1"/>
                </a:solidFill>
                <a:latin typeface="Clear Sans Bold" panose="020B0503030202090304" charset="0"/>
                <a:cs typeface="Clear Sans Bold" panose="020B0503030202090304" charset="0"/>
                <a:sym typeface="+mn-ea"/>
              </a:rPr>
              <a:t>모든 제품의 국</a:t>
            </a:r>
            <a:r>
              <a:rPr lang="en-US" altLang="ko-KR" sz="1300" dirty="0">
                <a:solidFill>
                  <a:schemeClr val="tx1"/>
                </a:solidFill>
                <a:latin typeface="Clear Sans Bold" panose="020B0503030202090304" charset="0"/>
                <a:cs typeface="Clear Sans Bold" panose="020B0503030202090304" charset="0"/>
                <a:sym typeface="+mn-ea"/>
              </a:rPr>
              <a:t>, </a:t>
            </a:r>
            <a:r>
              <a:rPr lang="ko-KR" altLang="en-US" sz="1300" dirty="0">
                <a:solidFill>
                  <a:schemeClr val="tx1"/>
                </a:solidFill>
                <a:latin typeface="Clear Sans Bold" panose="020B0503030202090304" charset="0"/>
                <a:cs typeface="Clear Sans Bold" panose="020B0503030202090304" charset="0"/>
                <a:sym typeface="+mn-ea"/>
              </a:rPr>
              <a:t>내외 유통</a:t>
            </a:r>
            <a:r>
              <a:rPr lang="en-US" altLang="ko-KR" sz="1300" dirty="0">
                <a:solidFill>
                  <a:schemeClr val="tx1"/>
                </a:solidFill>
                <a:latin typeface="Clear Sans Bold" panose="020B0503030202090304" charset="0"/>
                <a:cs typeface="Clear Sans Bold" panose="020B0503030202090304" charset="0"/>
                <a:sym typeface="+mn-ea"/>
              </a:rPr>
              <a:t>, </a:t>
            </a:r>
            <a:r>
              <a:rPr lang="ko-KR" altLang="en-US" sz="1300" dirty="0">
                <a:solidFill>
                  <a:schemeClr val="tx1"/>
                </a:solidFill>
                <a:latin typeface="Clear Sans Bold" panose="020B0503030202090304" charset="0"/>
                <a:cs typeface="Clear Sans Bold" panose="020B0503030202090304" charset="0"/>
                <a:sym typeface="+mn-ea"/>
              </a:rPr>
              <a:t>판매</a:t>
            </a:r>
            <a:r>
              <a:rPr lang="en-US" altLang="ko-KR" sz="1300" dirty="0">
                <a:solidFill>
                  <a:schemeClr val="tx1"/>
                </a:solidFill>
                <a:latin typeface="Clear Sans Bold" panose="020B0503030202090304" charset="0"/>
                <a:cs typeface="Clear Sans Bold" panose="020B0503030202090304" charset="0"/>
                <a:sym typeface="+mn-ea"/>
              </a:rPr>
              <a:t>, </a:t>
            </a:r>
            <a:r>
              <a:rPr lang="ko-KR" altLang="en-US" sz="1300" dirty="0">
                <a:solidFill>
                  <a:schemeClr val="tx1"/>
                </a:solidFill>
                <a:latin typeface="Clear Sans Bold" panose="020B0503030202090304" charset="0"/>
                <a:cs typeface="Clear Sans Bold" panose="020B0503030202090304" charset="0"/>
                <a:sym typeface="+mn-ea"/>
              </a:rPr>
              <a:t>설치</a:t>
            </a:r>
            <a:r>
              <a:rPr lang="en-US" altLang="ko-KR" sz="1300" dirty="0">
                <a:solidFill>
                  <a:schemeClr val="tx1"/>
                </a:solidFill>
                <a:latin typeface="Clear Sans Bold" panose="020B0503030202090304" charset="0"/>
                <a:cs typeface="Clear Sans Bold" panose="020B0503030202090304" charset="0"/>
                <a:sym typeface="+mn-ea"/>
              </a:rPr>
              <a:t>, </a:t>
            </a:r>
            <a:r>
              <a:rPr lang="ko-KR" altLang="en-US" sz="1300" dirty="0">
                <a:latin typeface="Clear Sans Bold" panose="020B0503030202090304" charset="0"/>
                <a:cs typeface="Clear Sans Bold" panose="020B0503030202090304" charset="0"/>
                <a:sym typeface="+mn-ea"/>
              </a:rPr>
              <a:t>교육</a:t>
            </a:r>
            <a:r>
              <a:rPr lang="en-US" altLang="ko-KR" sz="1300" dirty="0">
                <a:latin typeface="Clear Sans Bold" panose="020B0503030202090304" charset="0"/>
                <a:cs typeface="Clear Sans Bold" panose="020B0503030202090304" charset="0"/>
                <a:sym typeface="+mn-ea"/>
              </a:rPr>
              <a:t>, </a:t>
            </a:r>
            <a:r>
              <a:rPr lang="en-US" altLang="ko-KR" sz="1300" dirty="0">
                <a:solidFill>
                  <a:schemeClr val="tx1"/>
                </a:solidFill>
                <a:latin typeface="Clear Sans Bold" panose="020B0503030202090304" charset="0"/>
                <a:cs typeface="Clear Sans Bold" panose="020B0503030202090304" charset="0"/>
                <a:sym typeface="+mn-ea"/>
              </a:rPr>
              <a:t>A/S </a:t>
            </a:r>
            <a:r>
              <a:rPr lang="ko-KR" altLang="en-US" sz="1300" dirty="0">
                <a:solidFill>
                  <a:schemeClr val="tx1"/>
                </a:solidFill>
                <a:latin typeface="Clear Sans Bold" panose="020B0503030202090304" charset="0"/>
                <a:cs typeface="Clear Sans Bold" panose="020B0503030202090304" charset="0"/>
                <a:sym typeface="+mn-ea"/>
              </a:rPr>
              <a:t>등</a:t>
            </a:r>
            <a:r>
              <a:rPr lang="ko-KR" altLang="en-US" sz="1300" dirty="0">
                <a:latin typeface="Clear Sans Bold" panose="020B0503030202090304" charset="0"/>
                <a:cs typeface="Clear Sans Bold" panose="020B0503030202090304" charset="0"/>
                <a:sym typeface="+mn-ea"/>
              </a:rPr>
              <a:t>의</a:t>
            </a:r>
            <a:r>
              <a:rPr lang="en-US" altLang="ko-KR" sz="1300" dirty="0">
                <a:latin typeface="Clear Sans Bold" panose="020B0503030202090304" charset="0"/>
                <a:cs typeface="Clear Sans Bold" panose="020B0503030202090304" charset="0"/>
                <a:sym typeface="+mn-ea"/>
              </a:rPr>
              <a:t> </a:t>
            </a:r>
            <a:r>
              <a:rPr lang="ko-KR" altLang="en-US" sz="1300" dirty="0">
                <a:latin typeface="Clear Sans Bold" panose="020B0503030202090304" charset="0"/>
                <a:cs typeface="Clear Sans Bold" panose="020B0503030202090304" charset="0"/>
                <a:sym typeface="+mn-ea"/>
              </a:rPr>
              <a:t>모든 활동을 책임지고 있습니다</a:t>
            </a:r>
            <a:r>
              <a:rPr lang="en-US" altLang="ko-KR" sz="1300" dirty="0">
                <a:latin typeface="Clear Sans Bold" panose="020B0503030202090304" charset="0"/>
                <a:cs typeface="Clear Sans Bold" panose="020B0503030202090304" charset="0"/>
                <a:sym typeface="+mn-ea"/>
              </a:rPr>
              <a:t>.</a:t>
            </a:r>
            <a:endParaRPr lang="en-US" altLang="zh-CN" sz="1300" dirty="0">
              <a:solidFill>
                <a:schemeClr val="tx1"/>
              </a:solidFill>
              <a:latin typeface="Clear Sans Bold" panose="020B0503030202090304" charset="0"/>
              <a:cs typeface="Clear Sans Bold" panose="020B0503030202090304" charset="0"/>
              <a:sym typeface="+mn-ea"/>
            </a:endParaRPr>
          </a:p>
        </p:txBody>
      </p:sp>
      <p:sp>
        <p:nvSpPr>
          <p:cNvPr id="140" name="文本框 139"/>
          <p:cNvSpPr txBox="1"/>
          <p:nvPr/>
        </p:nvSpPr>
        <p:spPr>
          <a:xfrm>
            <a:off x="1934845" y="2085975"/>
            <a:ext cx="8049155" cy="70788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ko-KR" altLang="en-US" sz="4000" b="1" dirty="0">
                <a:solidFill>
                  <a:schemeClr val="bg1"/>
                </a:solidFill>
                <a:latin typeface="Clear Sans Bold" panose="020B0503030202090304" charset="0"/>
                <a:cs typeface="Clear Sans Bold" panose="020B0503030202090304" charset="0"/>
                <a:sym typeface="+mn-ea"/>
              </a:rPr>
              <a:t>성공적인 협업 시스템을 위한 열쇠 </a:t>
            </a:r>
            <a:endParaRPr lang="en-US" altLang="zh-CN" sz="4000" b="1" dirty="0">
              <a:solidFill>
                <a:schemeClr val="bg1"/>
              </a:solidFill>
              <a:latin typeface="Clear Sans Bold" panose="020B0503030202090304" charset="0"/>
              <a:cs typeface="Clear Sans Bold" panose="020B0503030202090304" charset="0"/>
              <a:sym typeface="+mn-ea"/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2C3E1611-528A-40C3-8A27-67262BF6D8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0000" y="117000"/>
            <a:ext cx="1428596" cy="337347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Dx_Mx_03620_06(01)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" y="-9282"/>
            <a:ext cx="12192000" cy="6867282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 rot="5400000">
            <a:off x="1981995" y="-1991276"/>
            <a:ext cx="6858000" cy="10821988"/>
          </a:xfrm>
          <a:prstGeom prst="rect">
            <a:avLst/>
          </a:prstGeom>
          <a:gradFill>
            <a:gsLst>
              <a:gs pos="0">
                <a:schemeClr val="tx1">
                  <a:lumMod val="0"/>
                  <a:alpha val="0"/>
                </a:schemeClr>
              </a:gs>
              <a:gs pos="100000">
                <a:schemeClr val="tx1">
                  <a:lumMod val="95000"/>
                  <a:lumOff val="5000"/>
                  <a:alpha val="8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Clear Sans" panose="020B0803030202020304" charset="0"/>
            </a:endParaRPr>
          </a:p>
        </p:txBody>
      </p:sp>
      <p:sp>
        <p:nvSpPr>
          <p:cNvPr id="4" name="文本占位符 3"/>
          <p:cNvSpPr txBox="1">
            <a:spLocks noGrp="1"/>
          </p:cNvSpPr>
          <p:nvPr>
            <p:ph type="body" sz="half" idx="2"/>
          </p:nvPr>
        </p:nvSpPr>
        <p:spPr>
          <a:xfrm>
            <a:off x="120000" y="477000"/>
            <a:ext cx="8856000" cy="1678601"/>
          </a:xfrm>
          <a:noFill/>
        </p:spPr>
        <p:txBody>
          <a:bodyPr wrap="square" rtlCol="0" anchor="t">
            <a:spAutoFit/>
          </a:bodyPr>
          <a:lstStyle/>
          <a:p>
            <a:pPr lvl="0" algn="just">
              <a:lnSpc>
                <a:spcPct val="120000"/>
              </a:lnSpc>
            </a:pPr>
            <a:r>
              <a:rPr lang="ko-KR" altLang="en-US" sz="2400" b="1" dirty="0">
                <a:solidFill>
                  <a:schemeClr val="bg1"/>
                </a:solidFill>
              </a:rPr>
              <a:t>편리한 무선 화면 공유</a:t>
            </a:r>
          </a:p>
          <a:p>
            <a:pPr lvl="0" algn="just">
              <a:lnSpc>
                <a:spcPct val="120000"/>
              </a:lnSpc>
            </a:pPr>
            <a:r>
              <a:rPr lang="ko-KR" altLang="en-US" sz="1400" dirty="0">
                <a:solidFill>
                  <a:schemeClr val="bg1"/>
                </a:solidFill>
              </a:rPr>
              <a:t>회의 중 노트북이나 </a:t>
            </a:r>
            <a:r>
              <a:rPr lang="ko-KR" altLang="en-US" sz="1400" dirty="0" err="1">
                <a:solidFill>
                  <a:schemeClr val="bg1"/>
                </a:solidFill>
              </a:rPr>
              <a:t>모바일</a:t>
            </a:r>
            <a:r>
              <a:rPr lang="ko-KR" altLang="en-US" sz="1400" dirty="0">
                <a:solidFill>
                  <a:schemeClr val="bg1"/>
                </a:solidFill>
              </a:rPr>
              <a:t> 장치의 화면 또는 자료를 공유해야 할 때가 있습니다 </a:t>
            </a:r>
            <a:r>
              <a:rPr lang="en-US" altLang="ko-KR" sz="1400" dirty="0">
                <a:solidFill>
                  <a:schemeClr val="bg1"/>
                </a:solidFill>
              </a:rPr>
              <a:t>.</a:t>
            </a:r>
          </a:p>
          <a:p>
            <a:pPr lvl="0" algn="just">
              <a:lnSpc>
                <a:spcPct val="120000"/>
              </a:lnSpc>
            </a:pPr>
            <a:r>
              <a:rPr lang="en-US" altLang="ko-KR" sz="1400" dirty="0" err="1">
                <a:solidFill>
                  <a:schemeClr val="bg1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  <a:sym typeface="+mn-ea"/>
              </a:rPr>
              <a:t>CVTe</a:t>
            </a:r>
            <a:r>
              <a:rPr lang="en-US" altLang="ko-KR" sz="1400" dirty="0">
                <a:solidFill>
                  <a:schemeClr val="bg1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  <a:sym typeface="+mn-ea"/>
              </a:rPr>
              <a:t> </a:t>
            </a:r>
            <a:r>
              <a:rPr lang="ko-KR" altLang="en-US" sz="1400" dirty="0">
                <a:solidFill>
                  <a:schemeClr val="bg1"/>
                </a:solidFill>
              </a:rPr>
              <a:t>를 통해 여러 명의 사용자가 동시에 대형 디스플레이로 자료를 공유하고 협업할 수 있습니다</a:t>
            </a:r>
            <a:r>
              <a:rPr lang="en-US" altLang="ko-KR" sz="1400" dirty="0">
                <a:solidFill>
                  <a:schemeClr val="bg1"/>
                </a:solidFill>
              </a:rPr>
              <a:t>.</a:t>
            </a:r>
          </a:p>
          <a:p>
            <a:pPr lvl="0" algn="just">
              <a:lnSpc>
                <a:spcPct val="120000"/>
              </a:lnSpc>
            </a:pPr>
            <a:r>
              <a:rPr lang="ko-KR" altLang="en-US" sz="1400" dirty="0">
                <a:solidFill>
                  <a:schemeClr val="bg1"/>
                </a:solidFill>
              </a:rPr>
              <a:t>용도별 활용 사례</a:t>
            </a:r>
            <a:r>
              <a:rPr lang="en-US" altLang="ko-KR" sz="1400" dirty="0">
                <a:solidFill>
                  <a:schemeClr val="bg1"/>
                </a:solidFill>
              </a:rPr>
              <a:t>: </a:t>
            </a:r>
            <a:r>
              <a:rPr lang="ko-KR" altLang="en-US" sz="1400" dirty="0">
                <a:solidFill>
                  <a:schemeClr val="bg1"/>
                </a:solidFill>
              </a:rPr>
              <a:t>재택근무강의</a:t>
            </a:r>
            <a:r>
              <a:rPr lang="en-US" altLang="ko-KR" sz="1400" dirty="0">
                <a:solidFill>
                  <a:schemeClr val="bg1"/>
                </a:solidFill>
              </a:rPr>
              <a:t>, </a:t>
            </a:r>
            <a:r>
              <a:rPr lang="ko-KR" altLang="en-US" sz="1400" dirty="0">
                <a:solidFill>
                  <a:schemeClr val="bg1"/>
                </a:solidFill>
              </a:rPr>
              <a:t>주식강의</a:t>
            </a:r>
            <a:r>
              <a:rPr lang="en-US" altLang="ko-KR" sz="1400" dirty="0">
                <a:solidFill>
                  <a:schemeClr val="bg1"/>
                </a:solidFill>
              </a:rPr>
              <a:t>, </a:t>
            </a:r>
            <a:r>
              <a:rPr lang="ko-KR" altLang="en-US" sz="1400" dirty="0">
                <a:solidFill>
                  <a:schemeClr val="bg1"/>
                </a:solidFill>
              </a:rPr>
              <a:t>부동산 업무</a:t>
            </a:r>
            <a:r>
              <a:rPr lang="en-US" altLang="ko-KR" sz="1400" dirty="0">
                <a:solidFill>
                  <a:schemeClr val="bg1"/>
                </a:solidFill>
              </a:rPr>
              <a:t>,  </a:t>
            </a:r>
            <a:r>
              <a:rPr lang="ko-KR" altLang="en-US" sz="1400" dirty="0">
                <a:solidFill>
                  <a:schemeClr val="bg1"/>
                </a:solidFill>
              </a:rPr>
              <a:t>개인 </a:t>
            </a:r>
            <a:r>
              <a:rPr lang="ko-KR" altLang="en-US" sz="1400" dirty="0" err="1">
                <a:solidFill>
                  <a:schemeClr val="bg1"/>
                </a:solidFill>
              </a:rPr>
              <a:t>프리랜스</a:t>
            </a:r>
            <a:r>
              <a:rPr lang="ko-KR" altLang="en-US" sz="1400" dirty="0">
                <a:solidFill>
                  <a:schemeClr val="bg1"/>
                </a:solidFill>
              </a:rPr>
              <a:t> 활동</a:t>
            </a:r>
            <a:r>
              <a:rPr lang="en-US" altLang="ko-KR" sz="1400" dirty="0">
                <a:solidFill>
                  <a:schemeClr val="bg1"/>
                </a:solidFill>
              </a:rPr>
              <a:t>, </a:t>
            </a:r>
            <a:r>
              <a:rPr lang="ko-KR" altLang="en-US" sz="1400" dirty="0">
                <a:solidFill>
                  <a:schemeClr val="bg1"/>
                </a:solidFill>
              </a:rPr>
              <a:t>기타 </a:t>
            </a:r>
            <a:r>
              <a:rPr lang="ko-KR" altLang="en-US" sz="1400" dirty="0" err="1">
                <a:solidFill>
                  <a:schemeClr val="bg1"/>
                </a:solidFill>
              </a:rPr>
              <a:t>관리업무등</a:t>
            </a:r>
            <a:endParaRPr lang="en-US" altLang="ko-KR" sz="1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图片 2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-7433" y="4879"/>
            <a:ext cx="12199433" cy="6854228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1848000" y="405000"/>
            <a:ext cx="8546615" cy="189420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/>
          <a:p>
            <a:pPr lvl="0" algn="ctr">
              <a:lnSpc>
                <a:spcPct val="120000"/>
              </a:lnSpc>
            </a:pPr>
            <a:r>
              <a:rPr lang="ko-KR" altLang="en-US" sz="2400" b="1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회의실 기본 구성도</a:t>
            </a:r>
            <a:endParaRPr lang="en-US" altLang="zh-CN" b="1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lvl="0" algn="ctr">
              <a:lnSpc>
                <a:spcPct val="120000"/>
              </a:lnSpc>
            </a:pPr>
            <a:r>
              <a:rPr lang="ko-KR" altLang="en-US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대형 회의실은 팀 또는 여러 당사자가 모여 발표</a:t>
            </a:r>
            <a:r>
              <a:rPr lang="en-US" altLang="ko-KR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, </a:t>
            </a:r>
            <a:r>
              <a:rPr lang="ko-KR" altLang="en-US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그룹 보고서</a:t>
            </a:r>
            <a:r>
              <a:rPr lang="en-US" altLang="ko-KR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, </a:t>
            </a:r>
            <a:r>
              <a:rPr lang="ko-KR" altLang="en-US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협상 등을 하는 곳 입니다</a:t>
            </a:r>
            <a:r>
              <a:rPr lang="en-US" altLang="ko-KR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. </a:t>
            </a:r>
          </a:p>
          <a:p>
            <a:pPr lvl="0" algn="ctr">
              <a:lnSpc>
                <a:spcPct val="120000"/>
              </a:lnSpc>
            </a:pPr>
            <a:r>
              <a:rPr lang="en-US" altLang="ko-KR" sz="1200" dirty="0" err="1"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  <a:sym typeface="+mn-ea"/>
              </a:rPr>
              <a:t>CVTe</a:t>
            </a:r>
            <a:r>
              <a:rPr lang="en-US" altLang="ko-KR" sz="1200" dirty="0">
                <a:solidFill>
                  <a:schemeClr val="bg1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  <a:sym typeface="+mn-ea"/>
              </a:rPr>
              <a:t> </a:t>
            </a:r>
            <a:r>
              <a:rPr lang="ko-KR" altLang="en-US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는 아이디어를 쉽게 공유할 수 있으며</a:t>
            </a:r>
            <a:r>
              <a:rPr lang="en-US" altLang="ko-KR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, </a:t>
            </a:r>
            <a:r>
              <a:rPr lang="ko-KR" altLang="en-US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현재 방에 없는 참가자들도 회의에 쉽게 참여 할 수 있도록 합니다</a:t>
            </a:r>
            <a:r>
              <a:rPr lang="en-US" altLang="ko-KR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rcRect l="-11608"/>
          <a:stretch>
            <a:fillRect/>
          </a:stretch>
        </p:blipFill>
        <p:spPr>
          <a:xfrm>
            <a:off x="1821180" y="0"/>
            <a:ext cx="10370820" cy="6855826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0" y="-19038"/>
            <a:ext cx="4279265" cy="68748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Clear Sans" panose="020B0803030202020304" charset="0"/>
            </a:endParaRPr>
          </a:p>
        </p:txBody>
      </p:sp>
      <p:sp>
        <p:nvSpPr>
          <p:cNvPr id="4" name="文本占位符 3"/>
          <p:cNvSpPr txBox="1">
            <a:spLocks noGrp="1"/>
          </p:cNvSpPr>
          <p:nvPr>
            <p:ph type="body" sz="half" idx="2"/>
          </p:nvPr>
        </p:nvSpPr>
        <p:spPr>
          <a:xfrm>
            <a:off x="246380" y="1322705"/>
            <a:ext cx="3905620" cy="1583190"/>
          </a:xfrm>
          <a:noFill/>
        </p:spPr>
        <p:txBody>
          <a:bodyPr vert="horz" wrap="square" lIns="91440" tIns="45720" rIns="91440" bIns="45720" rtlCol="0" anchor="t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9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20000"/>
              </a:lnSpc>
            </a:pPr>
            <a:r>
              <a:rPr lang="ko-KR" altLang="en-US" sz="2400" b="1" dirty="0">
                <a:latin typeface="Clear Sans Bold" panose="020B0503030202090304" charset="0"/>
                <a:cs typeface="Clear Sans Bold" panose="020B0503030202090304" charset="0"/>
                <a:sym typeface="+mn-ea"/>
              </a:rPr>
              <a:t>간편한 원격회의</a:t>
            </a:r>
            <a:endParaRPr lang="en-US" altLang="zh-CN" sz="2400" b="1" dirty="0">
              <a:latin typeface="Clear Sans Bold" panose="020B0503030202090304" charset="0"/>
              <a:cs typeface="Clear Sans Bold" panose="020B0503030202090304" charset="0"/>
              <a:sym typeface="+mn-ea"/>
            </a:endParaRPr>
          </a:p>
          <a:p>
            <a:pPr lvl="0" algn="l">
              <a:lnSpc>
                <a:spcPct val="120000"/>
              </a:lnSpc>
            </a:pPr>
            <a:endParaRPr lang="en-US" altLang="zh-CN" sz="1500" dirty="0">
              <a:solidFill>
                <a:schemeClr val="tx1">
                  <a:lumMod val="85000"/>
                  <a:lumOff val="15000"/>
                </a:schemeClr>
              </a:solidFill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  <a:sym typeface="+mn-ea"/>
            </a:endParaRPr>
          </a:p>
          <a:p>
            <a:pPr lvl="0">
              <a:lnSpc>
                <a:spcPct val="40000"/>
              </a:lnSpc>
            </a:pPr>
            <a:r>
              <a:rPr lang="ko-KR" altLang="en-US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  <a:sym typeface="+mn-ea"/>
              </a:rPr>
              <a:t>원격 참가자와의 협업을 위해 </a:t>
            </a:r>
            <a:r>
              <a:rPr lang="en-US" altLang="ko-KR" sz="13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  <a:sym typeface="+mn-ea"/>
              </a:rPr>
              <a:t>CVTe</a:t>
            </a:r>
            <a:r>
              <a:rPr lang="ko-KR" altLang="en-US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  <a:sym typeface="+mn-ea"/>
              </a:rPr>
              <a:t>에는</a:t>
            </a:r>
            <a:endParaRPr lang="en-US" altLang="ko-KR" sz="1300" dirty="0">
              <a:solidFill>
                <a:schemeClr val="tx1">
                  <a:lumMod val="85000"/>
                  <a:lumOff val="15000"/>
                </a:schemeClr>
              </a:solidFill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  <a:sym typeface="+mn-ea"/>
            </a:endParaRPr>
          </a:p>
          <a:p>
            <a:pPr lvl="0">
              <a:lnSpc>
                <a:spcPct val="40000"/>
              </a:lnSpc>
            </a:pPr>
            <a:r>
              <a:rPr lang="ko-KR" altLang="en-US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  <a:sym typeface="+mn-ea"/>
              </a:rPr>
              <a:t>몇가지 구성품을 이용하여 원격회의를 구축</a:t>
            </a:r>
            <a:endParaRPr lang="en-US" altLang="ko-KR" sz="1300" dirty="0">
              <a:solidFill>
                <a:schemeClr val="tx1">
                  <a:lumMod val="85000"/>
                  <a:lumOff val="15000"/>
                </a:schemeClr>
              </a:solidFill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  <a:sym typeface="+mn-ea"/>
            </a:endParaRPr>
          </a:p>
          <a:p>
            <a:pPr lvl="0">
              <a:lnSpc>
                <a:spcPct val="40000"/>
              </a:lnSpc>
            </a:pPr>
            <a:r>
              <a:rPr lang="ko-KR" altLang="en-US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  <a:sym typeface="+mn-ea"/>
              </a:rPr>
              <a:t>할 수 있습니다</a:t>
            </a:r>
            <a:r>
              <a:rPr lang="en-US" altLang="ko-KR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  <a:sym typeface="+mn-ea"/>
              </a:rPr>
              <a:t>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>
            <a:extLst>
              <a:ext uri="{FF2B5EF4-FFF2-40B4-BE49-F238E27FC236}">
                <a16:creationId xmlns:a16="http://schemas.microsoft.com/office/drawing/2014/main" id="{84F509B2-BDC1-4189-AF5A-330C52CAA2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3079" y="405000"/>
            <a:ext cx="4411272" cy="2245314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6998C13A-2907-428A-82F5-BA356C2FB7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42453" y="2218314"/>
            <a:ext cx="4321547" cy="2088000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70617D3A-D534-4D31-9CFC-E412F4B14F8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000" y="914728"/>
            <a:ext cx="2834323" cy="1964733"/>
          </a:xfrm>
          <a:prstGeom prst="rect">
            <a:avLst/>
          </a:prstGeom>
        </p:spPr>
      </p:pic>
      <p:sp>
        <p:nvSpPr>
          <p:cNvPr id="11" name="직사각형 10">
            <a:extLst>
              <a:ext uri="{FF2B5EF4-FFF2-40B4-BE49-F238E27FC236}">
                <a16:creationId xmlns:a16="http://schemas.microsoft.com/office/drawing/2014/main" id="{D4D1097E-F9B5-4641-9DCD-DDDAB20CF898}"/>
              </a:ext>
            </a:extLst>
          </p:cNvPr>
          <p:cNvSpPr/>
          <p:nvPr/>
        </p:nvSpPr>
        <p:spPr>
          <a:xfrm>
            <a:off x="956800" y="653118"/>
            <a:ext cx="2861681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ko-KR" altLang="en-US" sz="2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부동산 활용 사례</a:t>
            </a:r>
            <a:endParaRPr lang="en-US" altLang="ko-KR" sz="2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23345F7C-F637-402E-A50C-32BB1864825B}"/>
              </a:ext>
            </a:extLst>
          </p:cNvPr>
          <p:cNvSpPr/>
          <p:nvPr/>
        </p:nvSpPr>
        <p:spPr>
          <a:xfrm>
            <a:off x="768000" y="2709000"/>
            <a:ext cx="4035079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ko-KR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- </a:t>
            </a:r>
            <a:r>
              <a:rPr lang="ko-KR" altLang="en-US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온라인 검색을 통한 실시간 고객 만족</a:t>
            </a:r>
            <a:endParaRPr lang="en-US" altLang="ko-KR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en-US" altLang="ko-KR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- </a:t>
            </a:r>
            <a:r>
              <a:rPr lang="ko-KR" altLang="en-US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필요 자료 캡쳐 및 고객과의 공유</a:t>
            </a:r>
            <a:endParaRPr lang="en-US" altLang="ko-KR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13E976EA-2C18-4FA7-B745-5D32ADC3F314}"/>
              </a:ext>
            </a:extLst>
          </p:cNvPr>
          <p:cNvSpPr/>
          <p:nvPr/>
        </p:nvSpPr>
        <p:spPr>
          <a:xfrm>
            <a:off x="2064000" y="3794287"/>
            <a:ext cx="902811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ko-KR" altLang="en-US" sz="2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병원</a:t>
            </a:r>
            <a:endParaRPr lang="en-US" altLang="ko-KR" sz="2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FE8A45FC-A9B7-46E6-8B8F-F9CA00A4BB6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246" y="4322507"/>
            <a:ext cx="2848317" cy="2190875"/>
          </a:xfrm>
          <a:prstGeom prst="rect">
            <a:avLst/>
          </a:prstGeom>
        </p:spPr>
      </p:pic>
      <p:pic>
        <p:nvPicPr>
          <p:cNvPr id="13" name="그림 12">
            <a:extLst>
              <a:ext uri="{FF2B5EF4-FFF2-40B4-BE49-F238E27FC236}">
                <a16:creationId xmlns:a16="http://schemas.microsoft.com/office/drawing/2014/main" id="{0514D0E8-8D37-42FF-8CA4-21044BC4B1E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6142" y="4328700"/>
            <a:ext cx="3286311" cy="2190874"/>
          </a:xfrm>
          <a:prstGeom prst="rect">
            <a:avLst/>
          </a:prstGeom>
        </p:spPr>
      </p:pic>
      <p:sp>
        <p:nvSpPr>
          <p:cNvPr id="14" name="직사각형 13">
            <a:extLst>
              <a:ext uri="{FF2B5EF4-FFF2-40B4-BE49-F238E27FC236}">
                <a16:creationId xmlns:a16="http://schemas.microsoft.com/office/drawing/2014/main" id="{BC97936D-9891-4EFC-9B59-2FEC40A5568A}"/>
              </a:ext>
            </a:extLst>
          </p:cNvPr>
          <p:cNvSpPr/>
          <p:nvPr/>
        </p:nvSpPr>
        <p:spPr>
          <a:xfrm>
            <a:off x="5471411" y="3782961"/>
            <a:ext cx="1702710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ko-KR" alt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세무 회계</a:t>
            </a:r>
            <a:endParaRPr lang="en-US" altLang="ko-KR" sz="2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740680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9">
            <a:extLst>
              <a:ext uri="{FF2B5EF4-FFF2-40B4-BE49-F238E27FC236}">
                <a16:creationId xmlns:a16="http://schemas.microsoft.com/office/drawing/2014/main" id="{3B620D9E-CEEF-4231-B297-68A872F5F11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1667" y="189000"/>
            <a:ext cx="5702474" cy="3129998"/>
          </a:xfrm>
          <a:prstGeom prst="rect">
            <a:avLst/>
          </a:prstGeom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E75CB965-CA95-4655-9E02-A6C6795919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3429000"/>
            <a:ext cx="5702474" cy="3170575"/>
          </a:xfrm>
          <a:prstGeom prst="rect">
            <a:avLst/>
          </a:prstGeom>
        </p:spPr>
      </p:pic>
      <p:pic>
        <p:nvPicPr>
          <p:cNvPr id="14" name="그림 13">
            <a:extLst>
              <a:ext uri="{FF2B5EF4-FFF2-40B4-BE49-F238E27FC236}">
                <a16:creationId xmlns:a16="http://schemas.microsoft.com/office/drawing/2014/main" id="{E8E5D9FA-5894-4639-BDAE-7A7378FF665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048" y="3157868"/>
            <a:ext cx="5471713" cy="3441707"/>
          </a:xfrm>
          <a:prstGeom prst="rect">
            <a:avLst/>
          </a:prstGeom>
        </p:spPr>
      </p:pic>
      <p:sp>
        <p:nvSpPr>
          <p:cNvPr id="15" name="직사각형 14">
            <a:extLst>
              <a:ext uri="{FF2B5EF4-FFF2-40B4-BE49-F238E27FC236}">
                <a16:creationId xmlns:a16="http://schemas.microsoft.com/office/drawing/2014/main" id="{C3EF0AFF-AAC4-4A1A-BE8D-04B96BEA093B}"/>
              </a:ext>
            </a:extLst>
          </p:cNvPr>
          <p:cNvSpPr/>
          <p:nvPr/>
        </p:nvSpPr>
        <p:spPr>
          <a:xfrm>
            <a:off x="624000" y="621000"/>
            <a:ext cx="4634602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ko-KR" altLang="en-US" sz="4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주식 강의 활용 사례</a:t>
            </a:r>
            <a:endParaRPr lang="en-US" altLang="ko-KR" sz="4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BCB512E2-C435-4737-BF19-1BF240B90A52}"/>
              </a:ext>
            </a:extLst>
          </p:cNvPr>
          <p:cNvSpPr/>
          <p:nvPr/>
        </p:nvSpPr>
        <p:spPr>
          <a:xfrm>
            <a:off x="1227624" y="1569333"/>
            <a:ext cx="3171060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285750" indent="-285750" algn="ctr">
              <a:buFontTx/>
              <a:buChar char="-"/>
            </a:pPr>
            <a:r>
              <a:rPr lang="ko-KR" altLang="en-US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실시간 주식관련 활용 강의</a:t>
            </a:r>
            <a:endParaRPr lang="en-US" altLang="ko-KR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285750" indent="-285750">
              <a:buFontTx/>
              <a:buChar char="-"/>
            </a:pPr>
            <a:r>
              <a:rPr lang="ko-KR" altLang="en-US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재택근무 전문 강의 활용</a:t>
            </a:r>
            <a:endParaRPr lang="en-US" altLang="ko-KR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968994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/>
          <a:srcRect b="20585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8" name="标题 7"/>
          <p:cNvSpPr txBox="1">
            <a:spLocks noGrp="1"/>
          </p:cNvSpPr>
          <p:nvPr>
            <p:ph type="title"/>
          </p:nvPr>
        </p:nvSpPr>
        <p:spPr>
          <a:xfrm>
            <a:off x="2907347" y="1570980"/>
            <a:ext cx="6377305" cy="922020"/>
          </a:xfrm>
          <a:noFill/>
        </p:spPr>
        <p:txBody>
          <a:bodyPr vert="horz" wrap="square" lIns="91440" tIns="45720" rIns="91440" bIns="4572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ctr">
              <a:lnSpc>
                <a:spcPct val="100000"/>
              </a:lnSpc>
            </a:pPr>
            <a:r>
              <a:rPr lang="ko-KR" altLang="en-US" sz="5400" b="1" dirty="0">
                <a:solidFill>
                  <a:schemeClr val="bg1"/>
                </a:solidFill>
                <a:latin typeface="Clear Sans Bold" panose="020B0503030202090304" charset="0"/>
                <a:ea typeface="+mn-ea"/>
                <a:cs typeface="Clear Sans Bold" panose="020B0503030202090304" charset="0"/>
                <a:sym typeface="+mn-ea"/>
              </a:rPr>
              <a:t>회의 공간 설치 사례 </a:t>
            </a:r>
            <a:endParaRPr lang="en-US" altLang="zh-CN" sz="5400" b="1" dirty="0">
              <a:solidFill>
                <a:schemeClr val="bg1"/>
              </a:solidFill>
              <a:latin typeface="Clear Sans Bold" panose="020B0503030202090304" charset="0"/>
              <a:ea typeface="+mn-ea"/>
              <a:cs typeface="Clear Sans Bold" panose="020B0503030202090304" charset="0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blogfiles.pstatic.net/MjAyMTAzMzBfMjkz/MDAxNjE3MDk4NzQ5OTc5.2BhHeevPZcdMizEq5foSW2iLPt5wrr9pstQqBCPQO_0g.fT-H7J4bNzNao7_sR5as_5fG7bgfqLDEWNmNrGVfHgQg.JPEG.kang3ku/20210329%EF%BC%BF13474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908" y="0"/>
            <a:ext cx="6099012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blogfiles.pstatic.net/MjAyMTAzMzBfMjA0/MDAxNjE3MDk4NzMyMDY5.wHSaVtJDw2YOqFsto-S9azEosdA-i4lOtYcYD57gqeIg.F-AInmwVJMn-SwdhQHcrzTEo4BLVrtpOOEFhj_nwkJEg.JPEG.kang3ku/20210329%EF%BC%BF15081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430692"/>
            <a:ext cx="6096000" cy="3427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s://blogfiles.pstatic.net/MjAyMDA1MTVfNDQg/MDAxNTg5NTMwMDc3OTcz.TLvcCqhkEiAZNNhZFWJAJ--D_HtZVCv7BU9K4CxZoCEg.93YDxaZ_YNq5Pb9JZLOXSN0W1gGL67SiVo-YcfvYQM4g.JPEG.kang3ku/SE-ba182783-7b5f-4c8a-8b3b-0dd9e26332e0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78" t="23071" b="23157"/>
          <a:stretch/>
        </p:blipFill>
        <p:spPr bwMode="auto">
          <a:xfrm>
            <a:off x="6081104" y="-5480"/>
            <a:ext cx="6110896" cy="3434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s://postfiles.pstatic.net/MjAyMDAxMDlfMjc2/MDAxNTc4NTUyNzAzODEw.4Tm2VW_81S1bIJzQMUfME_SjsfdqgTZh8OPeQ3V6A6og.MUz2s59UIZGs85mDGymQbDjK-ovEydF8Z13vHfpFtiUg.JPEG.kang3ku/SE-9cf4aa62-1d5a-48be-9653-c39140e3e318.jpg?type=w773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224" b="6977"/>
          <a:stretch/>
        </p:blipFill>
        <p:spPr bwMode="auto">
          <a:xfrm>
            <a:off x="6111200" y="3430692"/>
            <a:ext cx="609464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矩形 33"/>
          <p:cNvSpPr/>
          <p:nvPr/>
        </p:nvSpPr>
        <p:spPr>
          <a:xfrm>
            <a:off x="3055733" y="2935529"/>
            <a:ext cx="2879725" cy="3090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821055">
              <a:lnSpc>
                <a:spcPct val="110000"/>
              </a:lnSpc>
            </a:pPr>
            <a:r>
              <a:rPr lang="ko-KR" altLang="en-US" sz="1400" b="1" dirty="0">
                <a:solidFill>
                  <a:schemeClr val="bg1"/>
                </a:solidFill>
                <a:latin typeface="Arial" panose="020B0604020202020204" pitchFamily="34" charset="0"/>
                <a:ea typeface="Clear Sans" panose="020B0803030202020304" charset="0"/>
                <a:cs typeface="Arial" panose="020B0604020202020204" pitchFamily="34" charset="0"/>
                <a:sym typeface="+mn-ea"/>
              </a:rPr>
              <a:t>대표이사실 소형 </a:t>
            </a:r>
            <a:r>
              <a:rPr lang="ko-KR" altLang="en-US" sz="1400" b="1" dirty="0" err="1">
                <a:solidFill>
                  <a:schemeClr val="bg1"/>
                </a:solidFill>
                <a:latin typeface="Arial" panose="020B0604020202020204" pitchFamily="34" charset="0"/>
                <a:ea typeface="Clear Sans" panose="020B0803030202020304" charset="0"/>
                <a:cs typeface="Arial" panose="020B0604020202020204" pitchFamily="34" charset="0"/>
                <a:sym typeface="+mn-ea"/>
              </a:rPr>
              <a:t>회의싷</a:t>
            </a:r>
            <a:endParaRPr lang="en-US" altLang="ko-KR" sz="1400" b="1" dirty="0">
              <a:solidFill>
                <a:schemeClr val="bg1"/>
              </a:solidFill>
              <a:latin typeface="Arial" panose="020B0604020202020204" pitchFamily="34" charset="0"/>
              <a:ea typeface="Clear Sans" panose="020B0803030202020304" charset="0"/>
              <a:cs typeface="Arial" panose="020B0604020202020204" pitchFamily="34" charset="0"/>
              <a:sym typeface="+mn-ea"/>
            </a:endParaRPr>
          </a:p>
        </p:txBody>
      </p:sp>
      <p:sp>
        <p:nvSpPr>
          <p:cNvPr id="24" name="矩形 33"/>
          <p:cNvSpPr/>
          <p:nvPr/>
        </p:nvSpPr>
        <p:spPr>
          <a:xfrm>
            <a:off x="9287999" y="2925000"/>
            <a:ext cx="2879725" cy="3090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821055">
              <a:lnSpc>
                <a:spcPct val="110000"/>
              </a:lnSpc>
            </a:pPr>
            <a:r>
              <a:rPr lang="ko-KR" altLang="en-US" sz="1400" b="1" dirty="0">
                <a:solidFill>
                  <a:schemeClr val="bg1"/>
                </a:solidFill>
                <a:latin typeface="Arial" panose="020B0604020202020204" pitchFamily="34" charset="0"/>
                <a:ea typeface="Clear Sans" panose="020B0803030202020304" charset="0"/>
                <a:cs typeface="Arial" panose="020B0604020202020204" pitchFamily="34" charset="0"/>
                <a:sym typeface="+mn-ea"/>
              </a:rPr>
              <a:t>대형 회의실</a:t>
            </a:r>
            <a:endParaRPr lang="en-US" altLang="ko-KR" sz="1400" b="1" dirty="0">
              <a:solidFill>
                <a:schemeClr val="bg1"/>
              </a:solidFill>
              <a:latin typeface="Arial" panose="020B0604020202020204" pitchFamily="34" charset="0"/>
              <a:ea typeface="Clear Sans" panose="020B0803030202020304" charset="0"/>
              <a:cs typeface="Arial" panose="020B0604020202020204" pitchFamily="34" charset="0"/>
              <a:sym typeface="+mn-ea"/>
            </a:endParaRPr>
          </a:p>
        </p:txBody>
      </p:sp>
      <p:sp>
        <p:nvSpPr>
          <p:cNvPr id="25" name="矩形 33"/>
          <p:cNvSpPr/>
          <p:nvPr/>
        </p:nvSpPr>
        <p:spPr>
          <a:xfrm>
            <a:off x="3023999" y="6359941"/>
            <a:ext cx="2879725" cy="3090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821055">
              <a:lnSpc>
                <a:spcPct val="110000"/>
              </a:lnSpc>
            </a:pPr>
            <a:r>
              <a:rPr lang="ko-KR" altLang="en-US" sz="1400" b="1" dirty="0">
                <a:solidFill>
                  <a:schemeClr val="bg1"/>
                </a:solidFill>
                <a:latin typeface="Arial" panose="020B0604020202020204" pitchFamily="34" charset="0"/>
                <a:ea typeface="Clear Sans" panose="020B0803030202020304" charset="0"/>
                <a:cs typeface="Arial" panose="020B0604020202020204" pitchFamily="34" charset="0"/>
                <a:sym typeface="+mn-ea"/>
              </a:rPr>
              <a:t>중형 회의실</a:t>
            </a:r>
            <a:endParaRPr lang="en-US" altLang="ko-KR" sz="1400" b="1" dirty="0">
              <a:solidFill>
                <a:schemeClr val="bg1"/>
              </a:solidFill>
              <a:latin typeface="Arial" panose="020B0604020202020204" pitchFamily="34" charset="0"/>
              <a:ea typeface="Clear Sans" panose="020B0803030202020304" charset="0"/>
              <a:cs typeface="Arial" panose="020B0604020202020204" pitchFamily="34" charset="0"/>
              <a:sym typeface="+mn-ea"/>
            </a:endParaRPr>
          </a:p>
        </p:txBody>
      </p:sp>
      <p:sp>
        <p:nvSpPr>
          <p:cNvPr id="26" name="矩形 33"/>
          <p:cNvSpPr/>
          <p:nvPr/>
        </p:nvSpPr>
        <p:spPr>
          <a:xfrm>
            <a:off x="9256265" y="6349412"/>
            <a:ext cx="2879725" cy="3090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821055">
              <a:lnSpc>
                <a:spcPct val="110000"/>
              </a:lnSpc>
            </a:pPr>
            <a:r>
              <a:rPr lang="ko-KR" altLang="en-US" sz="1400" b="1" dirty="0">
                <a:solidFill>
                  <a:schemeClr val="bg1"/>
                </a:solidFill>
                <a:latin typeface="Arial" panose="020B0604020202020204" pitchFamily="34" charset="0"/>
                <a:ea typeface="Clear Sans" panose="020B0803030202020304" charset="0"/>
                <a:cs typeface="Arial" panose="020B0604020202020204" pitchFamily="34" charset="0"/>
                <a:sym typeface="+mn-ea"/>
              </a:rPr>
              <a:t>중형 회의실</a:t>
            </a:r>
            <a:endParaRPr lang="en-US" altLang="ko-KR" sz="1400" b="1" dirty="0">
              <a:solidFill>
                <a:schemeClr val="bg1"/>
              </a:solidFill>
              <a:latin typeface="Arial" panose="020B0604020202020204" pitchFamily="34" charset="0"/>
              <a:ea typeface="Clear Sans" panose="020B0803030202020304" charset="0"/>
              <a:cs typeface="Arial" panose="020B0604020202020204" pitchFamily="34" charset="0"/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1101067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blogfiles.pstatic.net/MjAyMDA0MTRfNzcg/MDAxNTg2ODIyNDQ1Mjgx.Vu-nEyVa_OW4qdAl0nzQ_LaviQ_Bw0ab-miTcDdkpmkg.HhCSWoGeWMCUB8jVr7sa9ON9-NUi6KRDKyRXn2cu3Fcg.JPEG.kang3ku/SE-fc3a9caf-6b61-48ee-9802-1c38fa068000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893" b="13746"/>
          <a:stretch/>
        </p:blipFill>
        <p:spPr bwMode="auto">
          <a:xfrm>
            <a:off x="2240" y="-3720"/>
            <a:ext cx="6093760" cy="3444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s://blogfiles.pstatic.net/MjAxOTEyMzBfMTc4/MDAxNTc3Njc0ODgyNjAz.jT1WRz2HSRbjjDevEvzoH-2ZDwK_cZGHQ6RrYqpzyFsg.TcpNj08YKpWakR1jK3_gNWryJAs8kWrfSTM37yCzNqwg.JPEG.kang3ku/SE-67eecf64-b642-411c-92d9-3e624d9fea18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3" r="16603" b="4327"/>
          <a:stretch/>
        </p:blipFill>
        <p:spPr bwMode="auto">
          <a:xfrm>
            <a:off x="6096000" y="0"/>
            <a:ext cx="6096000" cy="3440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s://postfiles.pstatic.net/MjAxOTEyMDNfMjQ1/MDAxNTc1MzQ2MzY4MzY5.17BAVMWWJ7TIEbSSODx38AYJJ13X6u1FuhyJFDJrt40g.fXGW5WHqGSA_ehcu5bq367_u652ddpr-61rxMqt1WmUg.JPEG.kang3ku/1575346365421.jpg?type=w77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0" r="5432"/>
          <a:stretch/>
        </p:blipFill>
        <p:spPr bwMode="auto">
          <a:xfrm>
            <a:off x="2240" y="3429000"/>
            <a:ext cx="609376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https://blogfiles.pstatic.net/MjAxOTEwMTdfMTYz/MDAxNTcxMjgwODc4MzA2.OybXthNorpkjHB-85Nxl1d1uVVLep_z8yrsaDwYry5kg.GPak4_ND9JR-E_JNj6v3E3mgK4fZ8WHIOwp6PsToa-Ug.JPEG.kang3ku/SE-02bdee2b-779d-4f92-88a8-4e1651125caa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94" r="16826" b="1536"/>
          <a:stretch/>
        </p:blipFill>
        <p:spPr bwMode="auto">
          <a:xfrm>
            <a:off x="6096000" y="3429000"/>
            <a:ext cx="6096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矩形 33"/>
          <p:cNvSpPr/>
          <p:nvPr/>
        </p:nvSpPr>
        <p:spPr>
          <a:xfrm>
            <a:off x="3072000" y="2935529"/>
            <a:ext cx="2879725" cy="3090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821055">
              <a:lnSpc>
                <a:spcPct val="110000"/>
              </a:lnSpc>
            </a:pPr>
            <a:r>
              <a:rPr lang="ko-KR" altLang="en-US" sz="1400" b="1" dirty="0">
                <a:solidFill>
                  <a:schemeClr val="bg1"/>
                </a:solidFill>
                <a:latin typeface="Arial" panose="020B0604020202020204" pitchFamily="34" charset="0"/>
                <a:ea typeface="Clear Sans" panose="020B0803030202020304" charset="0"/>
                <a:cs typeface="Arial" panose="020B0604020202020204" pitchFamily="34" charset="0"/>
                <a:sym typeface="+mn-ea"/>
              </a:rPr>
              <a:t>중형 회의실</a:t>
            </a:r>
            <a:endParaRPr lang="en-US" altLang="ko-KR" sz="1400" b="1" dirty="0">
              <a:solidFill>
                <a:schemeClr val="bg1"/>
              </a:solidFill>
              <a:latin typeface="Arial" panose="020B0604020202020204" pitchFamily="34" charset="0"/>
              <a:ea typeface="Clear Sans" panose="020B0803030202020304" charset="0"/>
              <a:cs typeface="Arial" panose="020B0604020202020204" pitchFamily="34" charset="0"/>
              <a:sym typeface="+mn-ea"/>
            </a:endParaRPr>
          </a:p>
        </p:txBody>
      </p:sp>
      <p:sp>
        <p:nvSpPr>
          <p:cNvPr id="11" name="矩形 33"/>
          <p:cNvSpPr/>
          <p:nvPr/>
        </p:nvSpPr>
        <p:spPr>
          <a:xfrm>
            <a:off x="9080009" y="2925000"/>
            <a:ext cx="2879725" cy="3090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821055">
              <a:lnSpc>
                <a:spcPct val="110000"/>
              </a:lnSpc>
            </a:pPr>
            <a:r>
              <a:rPr lang="ko-KR" altLang="en-US" sz="1400" b="1" dirty="0">
                <a:solidFill>
                  <a:schemeClr val="bg1"/>
                </a:solidFill>
                <a:latin typeface="Arial" panose="020B0604020202020204" pitchFamily="34" charset="0"/>
                <a:ea typeface="Clear Sans" panose="020B0803030202020304" charset="0"/>
                <a:cs typeface="Arial" panose="020B0604020202020204" pitchFamily="34" charset="0"/>
                <a:sym typeface="+mn-ea"/>
              </a:rPr>
              <a:t>대형 회의실</a:t>
            </a:r>
            <a:endParaRPr lang="en-US" altLang="ko-KR" sz="1400" b="1" dirty="0">
              <a:solidFill>
                <a:schemeClr val="bg1"/>
              </a:solidFill>
              <a:latin typeface="Arial" panose="020B0604020202020204" pitchFamily="34" charset="0"/>
              <a:ea typeface="Clear Sans" panose="020B0803030202020304" charset="0"/>
              <a:cs typeface="Arial" panose="020B0604020202020204" pitchFamily="34" charset="0"/>
              <a:sym typeface="+mn-ea"/>
            </a:endParaRPr>
          </a:p>
        </p:txBody>
      </p:sp>
      <p:sp>
        <p:nvSpPr>
          <p:cNvPr id="12" name="矩形 33"/>
          <p:cNvSpPr/>
          <p:nvPr/>
        </p:nvSpPr>
        <p:spPr>
          <a:xfrm>
            <a:off x="2856275" y="6431941"/>
            <a:ext cx="2879725" cy="3090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821055">
              <a:lnSpc>
                <a:spcPct val="110000"/>
              </a:lnSpc>
            </a:pPr>
            <a:r>
              <a:rPr lang="ko-KR" altLang="en-US" sz="1400" b="1" dirty="0">
                <a:solidFill>
                  <a:schemeClr val="bg1"/>
                </a:solidFill>
                <a:latin typeface="Arial" panose="020B0604020202020204" pitchFamily="34" charset="0"/>
                <a:ea typeface="Clear Sans" panose="020B0803030202020304" charset="0"/>
                <a:cs typeface="Arial" panose="020B0604020202020204" pitchFamily="34" charset="0"/>
                <a:sym typeface="+mn-ea"/>
              </a:rPr>
              <a:t>대강당</a:t>
            </a:r>
            <a:endParaRPr lang="en-US" altLang="ko-KR" sz="1400" b="1" dirty="0">
              <a:solidFill>
                <a:schemeClr val="bg1"/>
              </a:solidFill>
              <a:latin typeface="Arial" panose="020B0604020202020204" pitchFamily="34" charset="0"/>
              <a:ea typeface="Clear Sans" panose="020B0803030202020304" charset="0"/>
              <a:cs typeface="Arial" panose="020B0604020202020204" pitchFamily="34" charset="0"/>
              <a:sym typeface="+mn-ea"/>
            </a:endParaRPr>
          </a:p>
        </p:txBody>
      </p:sp>
      <p:sp>
        <p:nvSpPr>
          <p:cNvPr id="13" name="矩形 33"/>
          <p:cNvSpPr/>
          <p:nvPr/>
        </p:nvSpPr>
        <p:spPr>
          <a:xfrm>
            <a:off x="9192275" y="6421412"/>
            <a:ext cx="2879725" cy="32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821055">
              <a:lnSpc>
                <a:spcPct val="110000"/>
              </a:lnSpc>
            </a:pPr>
            <a:r>
              <a:rPr lang="ko-KR" altLang="en-US" sz="1400" b="1" dirty="0">
                <a:solidFill>
                  <a:schemeClr val="bg1"/>
                </a:solidFill>
                <a:latin typeface="Arial" panose="020B0604020202020204" pitchFamily="34" charset="0"/>
                <a:ea typeface="Clear Sans" panose="020B0803030202020304" charset="0"/>
                <a:cs typeface="Arial" panose="020B0604020202020204" pitchFamily="34" charset="0"/>
                <a:sym typeface="+mn-ea"/>
              </a:rPr>
              <a:t>중형 회의실</a:t>
            </a:r>
            <a:endParaRPr lang="en-US" altLang="ko-KR" sz="1400" b="1" dirty="0">
              <a:solidFill>
                <a:schemeClr val="bg1"/>
              </a:solidFill>
              <a:latin typeface="Arial" panose="020B0604020202020204" pitchFamily="34" charset="0"/>
              <a:ea typeface="Clear Sans" panose="020B0803030202020304" charset="0"/>
              <a:cs typeface="Arial" panose="020B0604020202020204" pitchFamily="34" charset="0"/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2051130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7465" y="-22225"/>
            <a:ext cx="12267565" cy="6902450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747395" y="800100"/>
            <a:ext cx="1472565" cy="213360"/>
            <a:chOff x="1624" y="4123"/>
            <a:chExt cx="5876" cy="852"/>
          </a:xfrm>
        </p:grpSpPr>
        <p:sp>
          <p:nvSpPr>
            <p:cNvPr id="8" name="Freeform 6"/>
            <p:cNvSpPr>
              <a:spLocks noEditPoints="1"/>
            </p:cNvSpPr>
            <p:nvPr/>
          </p:nvSpPr>
          <p:spPr bwMode="auto">
            <a:xfrm>
              <a:off x="2665" y="4123"/>
              <a:ext cx="891" cy="834"/>
            </a:xfrm>
            <a:custGeom>
              <a:avLst/>
              <a:gdLst>
                <a:gd name="T0" fmla="*/ 96 w 145"/>
                <a:gd name="T1" fmla="*/ 86 h 136"/>
                <a:gd name="T2" fmla="*/ 48 w 145"/>
                <a:gd name="T3" fmla="*/ 86 h 136"/>
                <a:gd name="T4" fmla="*/ 47 w 145"/>
                <a:gd name="T5" fmla="*/ 85 h 136"/>
                <a:gd name="T6" fmla="*/ 69 w 145"/>
                <a:gd name="T7" fmla="*/ 30 h 136"/>
                <a:gd name="T8" fmla="*/ 71 w 145"/>
                <a:gd name="T9" fmla="*/ 28 h 136"/>
                <a:gd name="T10" fmla="*/ 73 w 145"/>
                <a:gd name="T11" fmla="*/ 28 h 136"/>
                <a:gd name="T12" fmla="*/ 76 w 145"/>
                <a:gd name="T13" fmla="*/ 30 h 136"/>
                <a:gd name="T14" fmla="*/ 97 w 145"/>
                <a:gd name="T15" fmla="*/ 85 h 136"/>
                <a:gd name="T16" fmla="*/ 96 w 145"/>
                <a:gd name="T17" fmla="*/ 86 h 136"/>
                <a:gd name="T18" fmla="*/ 144 w 145"/>
                <a:gd name="T19" fmla="*/ 134 h 136"/>
                <a:gd name="T20" fmla="*/ 93 w 145"/>
                <a:gd name="T21" fmla="*/ 10 h 136"/>
                <a:gd name="T22" fmla="*/ 77 w 145"/>
                <a:gd name="T23" fmla="*/ 0 h 136"/>
                <a:gd name="T24" fmla="*/ 68 w 145"/>
                <a:gd name="T25" fmla="*/ 0 h 136"/>
                <a:gd name="T26" fmla="*/ 51 w 145"/>
                <a:gd name="T27" fmla="*/ 12 h 136"/>
                <a:gd name="T28" fmla="*/ 0 w 145"/>
                <a:gd name="T29" fmla="*/ 134 h 136"/>
                <a:gd name="T30" fmla="*/ 1 w 145"/>
                <a:gd name="T31" fmla="*/ 136 h 136"/>
                <a:gd name="T32" fmla="*/ 28 w 145"/>
                <a:gd name="T33" fmla="*/ 136 h 136"/>
                <a:gd name="T34" fmla="*/ 29 w 145"/>
                <a:gd name="T35" fmla="*/ 135 h 136"/>
                <a:gd name="T36" fmla="*/ 39 w 145"/>
                <a:gd name="T37" fmla="*/ 111 h 136"/>
                <a:gd name="T38" fmla="*/ 39 w 145"/>
                <a:gd name="T39" fmla="*/ 110 h 136"/>
                <a:gd name="T40" fmla="*/ 105 w 145"/>
                <a:gd name="T41" fmla="*/ 110 h 136"/>
                <a:gd name="T42" fmla="*/ 106 w 145"/>
                <a:gd name="T43" fmla="*/ 111 h 136"/>
                <a:gd name="T44" fmla="*/ 115 w 145"/>
                <a:gd name="T45" fmla="*/ 135 h 136"/>
                <a:gd name="T46" fmla="*/ 117 w 145"/>
                <a:gd name="T47" fmla="*/ 136 h 136"/>
                <a:gd name="T48" fmla="*/ 143 w 145"/>
                <a:gd name="T49" fmla="*/ 136 h 136"/>
                <a:gd name="T50" fmla="*/ 144 w 145"/>
                <a:gd name="T51" fmla="*/ 134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5" h="136">
                  <a:moveTo>
                    <a:pt x="96" y="86"/>
                  </a:move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7" y="86"/>
                    <a:pt x="47" y="85"/>
                  </a:cubicBezTo>
                  <a:cubicBezTo>
                    <a:pt x="69" y="30"/>
                    <a:pt x="69" y="30"/>
                    <a:pt x="69" y="30"/>
                  </a:cubicBezTo>
                  <a:cubicBezTo>
                    <a:pt x="69" y="29"/>
                    <a:pt x="70" y="28"/>
                    <a:pt x="71" y="28"/>
                  </a:cubicBezTo>
                  <a:cubicBezTo>
                    <a:pt x="73" y="28"/>
                    <a:pt x="73" y="28"/>
                    <a:pt x="73" y="28"/>
                  </a:cubicBezTo>
                  <a:cubicBezTo>
                    <a:pt x="75" y="28"/>
                    <a:pt x="76" y="29"/>
                    <a:pt x="76" y="30"/>
                  </a:cubicBezTo>
                  <a:cubicBezTo>
                    <a:pt x="97" y="85"/>
                    <a:pt x="97" y="85"/>
                    <a:pt x="97" y="85"/>
                  </a:cubicBezTo>
                  <a:cubicBezTo>
                    <a:pt x="97" y="86"/>
                    <a:pt x="97" y="86"/>
                    <a:pt x="96" y="86"/>
                  </a:cubicBezTo>
                  <a:moveTo>
                    <a:pt x="144" y="134"/>
                  </a:moveTo>
                  <a:cubicBezTo>
                    <a:pt x="144" y="133"/>
                    <a:pt x="93" y="10"/>
                    <a:pt x="93" y="10"/>
                  </a:cubicBezTo>
                  <a:cubicBezTo>
                    <a:pt x="90" y="3"/>
                    <a:pt x="83" y="0"/>
                    <a:pt x="77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61" y="0"/>
                    <a:pt x="54" y="4"/>
                    <a:pt x="51" y="12"/>
                  </a:cubicBezTo>
                  <a:cubicBezTo>
                    <a:pt x="51" y="12"/>
                    <a:pt x="1" y="134"/>
                    <a:pt x="0" y="134"/>
                  </a:cubicBezTo>
                  <a:cubicBezTo>
                    <a:pt x="0" y="135"/>
                    <a:pt x="0" y="136"/>
                    <a:pt x="1" y="136"/>
                  </a:cubicBezTo>
                  <a:cubicBezTo>
                    <a:pt x="28" y="136"/>
                    <a:pt x="28" y="136"/>
                    <a:pt x="28" y="136"/>
                  </a:cubicBezTo>
                  <a:cubicBezTo>
                    <a:pt x="28" y="136"/>
                    <a:pt x="29" y="136"/>
                    <a:pt x="29" y="135"/>
                  </a:cubicBezTo>
                  <a:cubicBezTo>
                    <a:pt x="29" y="135"/>
                    <a:pt x="37" y="114"/>
                    <a:pt x="39" y="111"/>
                  </a:cubicBezTo>
                  <a:cubicBezTo>
                    <a:pt x="39" y="110"/>
                    <a:pt x="39" y="110"/>
                    <a:pt x="39" y="110"/>
                  </a:cubicBezTo>
                  <a:cubicBezTo>
                    <a:pt x="105" y="110"/>
                    <a:pt x="105" y="110"/>
                    <a:pt x="105" y="110"/>
                  </a:cubicBezTo>
                  <a:cubicBezTo>
                    <a:pt x="105" y="110"/>
                    <a:pt x="106" y="110"/>
                    <a:pt x="106" y="111"/>
                  </a:cubicBezTo>
                  <a:cubicBezTo>
                    <a:pt x="107" y="114"/>
                    <a:pt x="115" y="134"/>
                    <a:pt x="115" y="135"/>
                  </a:cubicBezTo>
                  <a:cubicBezTo>
                    <a:pt x="116" y="136"/>
                    <a:pt x="116" y="136"/>
                    <a:pt x="117" y="136"/>
                  </a:cubicBezTo>
                  <a:cubicBezTo>
                    <a:pt x="143" y="136"/>
                    <a:pt x="143" y="136"/>
                    <a:pt x="143" y="136"/>
                  </a:cubicBezTo>
                  <a:cubicBezTo>
                    <a:pt x="144" y="136"/>
                    <a:pt x="145" y="135"/>
                    <a:pt x="144" y="13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" name="Freeform 7"/>
            <p:cNvSpPr/>
            <p:nvPr/>
          </p:nvSpPr>
          <p:spPr bwMode="auto">
            <a:xfrm>
              <a:off x="4849" y="4123"/>
              <a:ext cx="693" cy="834"/>
            </a:xfrm>
            <a:custGeom>
              <a:avLst/>
              <a:gdLst>
                <a:gd name="T0" fmla="*/ 111 w 113"/>
                <a:gd name="T1" fmla="*/ 0 h 136"/>
                <a:gd name="T2" fmla="*/ 87 w 113"/>
                <a:gd name="T3" fmla="*/ 0 h 136"/>
                <a:gd name="T4" fmla="*/ 86 w 113"/>
                <a:gd name="T5" fmla="*/ 1 h 136"/>
                <a:gd name="T6" fmla="*/ 86 w 113"/>
                <a:gd name="T7" fmla="*/ 53 h 136"/>
                <a:gd name="T8" fmla="*/ 84 w 113"/>
                <a:gd name="T9" fmla="*/ 55 h 136"/>
                <a:gd name="T10" fmla="*/ 28 w 113"/>
                <a:gd name="T11" fmla="*/ 55 h 136"/>
                <a:gd name="T12" fmla="*/ 27 w 113"/>
                <a:gd name="T13" fmla="*/ 53 h 136"/>
                <a:gd name="T14" fmla="*/ 27 w 113"/>
                <a:gd name="T15" fmla="*/ 1 h 136"/>
                <a:gd name="T16" fmla="*/ 25 w 113"/>
                <a:gd name="T17" fmla="*/ 0 h 136"/>
                <a:gd name="T18" fmla="*/ 1 w 113"/>
                <a:gd name="T19" fmla="*/ 0 h 136"/>
                <a:gd name="T20" fmla="*/ 0 w 113"/>
                <a:gd name="T21" fmla="*/ 1 h 136"/>
                <a:gd name="T22" fmla="*/ 0 w 113"/>
                <a:gd name="T23" fmla="*/ 135 h 136"/>
                <a:gd name="T24" fmla="*/ 1 w 113"/>
                <a:gd name="T25" fmla="*/ 136 h 136"/>
                <a:gd name="T26" fmla="*/ 25 w 113"/>
                <a:gd name="T27" fmla="*/ 136 h 136"/>
                <a:gd name="T28" fmla="*/ 27 w 113"/>
                <a:gd name="T29" fmla="*/ 135 h 136"/>
                <a:gd name="T30" fmla="*/ 27 w 113"/>
                <a:gd name="T31" fmla="*/ 81 h 136"/>
                <a:gd name="T32" fmla="*/ 28 w 113"/>
                <a:gd name="T33" fmla="*/ 80 h 136"/>
                <a:gd name="T34" fmla="*/ 84 w 113"/>
                <a:gd name="T35" fmla="*/ 80 h 136"/>
                <a:gd name="T36" fmla="*/ 86 w 113"/>
                <a:gd name="T37" fmla="*/ 81 h 136"/>
                <a:gd name="T38" fmla="*/ 86 w 113"/>
                <a:gd name="T39" fmla="*/ 135 h 136"/>
                <a:gd name="T40" fmla="*/ 87 w 113"/>
                <a:gd name="T41" fmla="*/ 136 h 136"/>
                <a:gd name="T42" fmla="*/ 111 w 113"/>
                <a:gd name="T43" fmla="*/ 136 h 136"/>
                <a:gd name="T44" fmla="*/ 113 w 113"/>
                <a:gd name="T45" fmla="*/ 135 h 136"/>
                <a:gd name="T46" fmla="*/ 113 w 113"/>
                <a:gd name="T47" fmla="*/ 1 h 136"/>
                <a:gd name="T48" fmla="*/ 111 w 113"/>
                <a:gd name="T49" fmla="*/ 0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13" h="136">
                  <a:moveTo>
                    <a:pt x="111" y="0"/>
                  </a:moveTo>
                  <a:cubicBezTo>
                    <a:pt x="87" y="0"/>
                    <a:pt x="87" y="0"/>
                    <a:pt x="87" y="0"/>
                  </a:cubicBezTo>
                  <a:cubicBezTo>
                    <a:pt x="86" y="0"/>
                    <a:pt x="86" y="1"/>
                    <a:pt x="86" y="1"/>
                  </a:cubicBezTo>
                  <a:cubicBezTo>
                    <a:pt x="86" y="53"/>
                    <a:pt x="86" y="53"/>
                    <a:pt x="86" y="53"/>
                  </a:cubicBezTo>
                  <a:cubicBezTo>
                    <a:pt x="86" y="54"/>
                    <a:pt x="85" y="55"/>
                    <a:pt x="84" y="55"/>
                  </a:cubicBezTo>
                  <a:cubicBezTo>
                    <a:pt x="28" y="55"/>
                    <a:pt x="28" y="55"/>
                    <a:pt x="28" y="55"/>
                  </a:cubicBezTo>
                  <a:cubicBezTo>
                    <a:pt x="27" y="55"/>
                    <a:pt x="27" y="54"/>
                    <a:pt x="27" y="53"/>
                  </a:cubicBezTo>
                  <a:cubicBezTo>
                    <a:pt x="27" y="1"/>
                    <a:pt x="27" y="1"/>
                    <a:pt x="27" y="1"/>
                  </a:cubicBezTo>
                  <a:cubicBezTo>
                    <a:pt x="27" y="1"/>
                    <a:pt x="26" y="0"/>
                    <a:pt x="25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135"/>
                    <a:pt x="0" y="135"/>
                    <a:pt x="0" y="135"/>
                  </a:cubicBezTo>
                  <a:cubicBezTo>
                    <a:pt x="0" y="136"/>
                    <a:pt x="0" y="136"/>
                    <a:pt x="1" y="136"/>
                  </a:cubicBezTo>
                  <a:cubicBezTo>
                    <a:pt x="25" y="136"/>
                    <a:pt x="25" y="136"/>
                    <a:pt x="25" y="136"/>
                  </a:cubicBezTo>
                  <a:cubicBezTo>
                    <a:pt x="26" y="136"/>
                    <a:pt x="27" y="136"/>
                    <a:pt x="27" y="135"/>
                  </a:cubicBezTo>
                  <a:cubicBezTo>
                    <a:pt x="27" y="81"/>
                    <a:pt x="27" y="81"/>
                    <a:pt x="27" y="81"/>
                  </a:cubicBezTo>
                  <a:cubicBezTo>
                    <a:pt x="27" y="81"/>
                    <a:pt x="27" y="80"/>
                    <a:pt x="28" y="80"/>
                  </a:cubicBezTo>
                  <a:cubicBezTo>
                    <a:pt x="84" y="80"/>
                    <a:pt x="84" y="80"/>
                    <a:pt x="84" y="80"/>
                  </a:cubicBezTo>
                  <a:cubicBezTo>
                    <a:pt x="85" y="80"/>
                    <a:pt x="86" y="81"/>
                    <a:pt x="86" y="81"/>
                  </a:cubicBezTo>
                  <a:cubicBezTo>
                    <a:pt x="86" y="135"/>
                    <a:pt x="86" y="135"/>
                    <a:pt x="86" y="135"/>
                  </a:cubicBezTo>
                  <a:cubicBezTo>
                    <a:pt x="86" y="136"/>
                    <a:pt x="86" y="136"/>
                    <a:pt x="87" y="136"/>
                  </a:cubicBezTo>
                  <a:cubicBezTo>
                    <a:pt x="111" y="136"/>
                    <a:pt x="111" y="136"/>
                    <a:pt x="111" y="136"/>
                  </a:cubicBezTo>
                  <a:cubicBezTo>
                    <a:pt x="112" y="136"/>
                    <a:pt x="113" y="136"/>
                    <a:pt x="113" y="135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3" y="1"/>
                    <a:pt x="112" y="0"/>
                    <a:pt x="111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" name="Freeform 8"/>
            <p:cNvSpPr/>
            <p:nvPr/>
          </p:nvSpPr>
          <p:spPr bwMode="auto">
            <a:xfrm>
              <a:off x="5838" y="4123"/>
              <a:ext cx="717" cy="852"/>
            </a:xfrm>
            <a:custGeom>
              <a:avLst/>
              <a:gdLst>
                <a:gd name="T0" fmla="*/ 116 w 117"/>
                <a:gd name="T1" fmla="*/ 0 h 139"/>
                <a:gd name="T2" fmla="*/ 91 w 117"/>
                <a:gd name="T3" fmla="*/ 0 h 139"/>
                <a:gd name="T4" fmla="*/ 90 w 117"/>
                <a:gd name="T5" fmla="*/ 1 h 139"/>
                <a:gd name="T6" fmla="*/ 90 w 117"/>
                <a:gd name="T7" fmla="*/ 77 h 139"/>
                <a:gd name="T8" fmla="*/ 59 w 117"/>
                <a:gd name="T9" fmla="*/ 114 h 139"/>
                <a:gd name="T10" fmla="*/ 27 w 117"/>
                <a:gd name="T11" fmla="*/ 77 h 139"/>
                <a:gd name="T12" fmla="*/ 27 w 117"/>
                <a:gd name="T13" fmla="*/ 1 h 139"/>
                <a:gd name="T14" fmla="*/ 26 w 117"/>
                <a:gd name="T15" fmla="*/ 0 h 139"/>
                <a:gd name="T16" fmla="*/ 1 w 117"/>
                <a:gd name="T17" fmla="*/ 0 h 139"/>
                <a:gd name="T18" fmla="*/ 0 w 117"/>
                <a:gd name="T19" fmla="*/ 1 h 139"/>
                <a:gd name="T20" fmla="*/ 0 w 117"/>
                <a:gd name="T21" fmla="*/ 77 h 139"/>
                <a:gd name="T22" fmla="*/ 59 w 117"/>
                <a:gd name="T23" fmla="*/ 139 h 139"/>
                <a:gd name="T24" fmla="*/ 117 w 117"/>
                <a:gd name="T25" fmla="*/ 77 h 139"/>
                <a:gd name="T26" fmla="*/ 117 w 117"/>
                <a:gd name="T27" fmla="*/ 1 h 139"/>
                <a:gd name="T28" fmla="*/ 116 w 117"/>
                <a:gd name="T29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7" h="139">
                  <a:moveTo>
                    <a:pt x="116" y="0"/>
                  </a:moveTo>
                  <a:cubicBezTo>
                    <a:pt x="91" y="0"/>
                    <a:pt x="91" y="0"/>
                    <a:pt x="91" y="0"/>
                  </a:cubicBezTo>
                  <a:cubicBezTo>
                    <a:pt x="91" y="0"/>
                    <a:pt x="90" y="1"/>
                    <a:pt x="90" y="1"/>
                  </a:cubicBezTo>
                  <a:cubicBezTo>
                    <a:pt x="90" y="77"/>
                    <a:pt x="90" y="77"/>
                    <a:pt x="90" y="77"/>
                  </a:cubicBezTo>
                  <a:cubicBezTo>
                    <a:pt x="90" y="102"/>
                    <a:pt x="79" y="114"/>
                    <a:pt x="59" y="114"/>
                  </a:cubicBezTo>
                  <a:cubicBezTo>
                    <a:pt x="38" y="114"/>
                    <a:pt x="27" y="102"/>
                    <a:pt x="27" y="77"/>
                  </a:cubicBezTo>
                  <a:cubicBezTo>
                    <a:pt x="27" y="1"/>
                    <a:pt x="27" y="1"/>
                    <a:pt x="27" y="1"/>
                  </a:cubicBezTo>
                  <a:cubicBezTo>
                    <a:pt x="27" y="1"/>
                    <a:pt x="26" y="0"/>
                    <a:pt x="26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117"/>
                    <a:pt x="23" y="139"/>
                    <a:pt x="59" y="139"/>
                  </a:cubicBezTo>
                  <a:cubicBezTo>
                    <a:pt x="94" y="139"/>
                    <a:pt x="117" y="117"/>
                    <a:pt x="117" y="77"/>
                  </a:cubicBezTo>
                  <a:cubicBezTo>
                    <a:pt x="117" y="1"/>
                    <a:pt x="117" y="1"/>
                    <a:pt x="117" y="1"/>
                  </a:cubicBezTo>
                  <a:cubicBezTo>
                    <a:pt x="117" y="1"/>
                    <a:pt x="117" y="0"/>
                    <a:pt x="116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" name="Freeform 9"/>
            <p:cNvSpPr>
              <a:spLocks noEditPoints="1"/>
            </p:cNvSpPr>
            <p:nvPr/>
          </p:nvSpPr>
          <p:spPr bwMode="auto">
            <a:xfrm>
              <a:off x="6856" y="4123"/>
              <a:ext cx="644" cy="834"/>
            </a:xfrm>
            <a:custGeom>
              <a:avLst/>
              <a:gdLst>
                <a:gd name="T0" fmla="*/ 55 w 105"/>
                <a:gd name="T1" fmla="*/ 113 h 136"/>
                <a:gd name="T2" fmla="*/ 28 w 105"/>
                <a:gd name="T3" fmla="*/ 113 h 136"/>
                <a:gd name="T4" fmla="*/ 27 w 105"/>
                <a:gd name="T5" fmla="*/ 112 h 136"/>
                <a:gd name="T6" fmla="*/ 27 w 105"/>
                <a:gd name="T7" fmla="*/ 77 h 136"/>
                <a:gd name="T8" fmla="*/ 28 w 105"/>
                <a:gd name="T9" fmla="*/ 75 h 136"/>
                <a:gd name="T10" fmla="*/ 54 w 105"/>
                <a:gd name="T11" fmla="*/ 75 h 136"/>
                <a:gd name="T12" fmla="*/ 76 w 105"/>
                <a:gd name="T13" fmla="*/ 94 h 136"/>
                <a:gd name="T14" fmla="*/ 55 w 105"/>
                <a:gd name="T15" fmla="*/ 113 h 136"/>
                <a:gd name="T16" fmla="*/ 27 w 105"/>
                <a:gd name="T17" fmla="*/ 24 h 136"/>
                <a:gd name="T18" fmla="*/ 28 w 105"/>
                <a:gd name="T19" fmla="*/ 23 h 136"/>
                <a:gd name="T20" fmla="*/ 51 w 105"/>
                <a:gd name="T21" fmla="*/ 23 h 136"/>
                <a:gd name="T22" fmla="*/ 70 w 105"/>
                <a:gd name="T23" fmla="*/ 39 h 136"/>
                <a:gd name="T24" fmla="*/ 51 w 105"/>
                <a:gd name="T25" fmla="*/ 54 h 136"/>
                <a:gd name="T26" fmla="*/ 28 w 105"/>
                <a:gd name="T27" fmla="*/ 54 h 136"/>
                <a:gd name="T28" fmla="*/ 27 w 105"/>
                <a:gd name="T29" fmla="*/ 53 h 136"/>
                <a:gd name="T30" fmla="*/ 27 w 105"/>
                <a:gd name="T31" fmla="*/ 24 h 136"/>
                <a:gd name="T32" fmla="*/ 81 w 105"/>
                <a:gd name="T33" fmla="*/ 63 h 136"/>
                <a:gd name="T34" fmla="*/ 81 w 105"/>
                <a:gd name="T35" fmla="*/ 63 h 136"/>
                <a:gd name="T36" fmla="*/ 81 w 105"/>
                <a:gd name="T37" fmla="*/ 61 h 136"/>
                <a:gd name="T38" fmla="*/ 81 w 105"/>
                <a:gd name="T39" fmla="*/ 61 h 136"/>
                <a:gd name="T40" fmla="*/ 97 w 105"/>
                <a:gd name="T41" fmla="*/ 35 h 136"/>
                <a:gd name="T42" fmla="*/ 56 w 105"/>
                <a:gd name="T43" fmla="*/ 0 h 136"/>
                <a:gd name="T44" fmla="*/ 1 w 105"/>
                <a:gd name="T45" fmla="*/ 0 h 136"/>
                <a:gd name="T46" fmla="*/ 0 w 105"/>
                <a:gd name="T47" fmla="*/ 1 h 136"/>
                <a:gd name="T48" fmla="*/ 0 w 105"/>
                <a:gd name="T49" fmla="*/ 126 h 136"/>
                <a:gd name="T50" fmla="*/ 0 w 105"/>
                <a:gd name="T51" fmla="*/ 135 h 136"/>
                <a:gd name="T52" fmla="*/ 1 w 105"/>
                <a:gd name="T53" fmla="*/ 136 h 136"/>
                <a:gd name="T54" fmla="*/ 57 w 105"/>
                <a:gd name="T55" fmla="*/ 136 h 136"/>
                <a:gd name="T56" fmla="*/ 91 w 105"/>
                <a:gd name="T57" fmla="*/ 126 h 136"/>
                <a:gd name="T58" fmla="*/ 105 w 105"/>
                <a:gd name="T59" fmla="*/ 95 h 136"/>
                <a:gd name="T60" fmla="*/ 81 w 105"/>
                <a:gd name="T61" fmla="*/ 63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05" h="136">
                  <a:moveTo>
                    <a:pt x="55" y="113"/>
                  </a:moveTo>
                  <a:cubicBezTo>
                    <a:pt x="28" y="113"/>
                    <a:pt x="28" y="113"/>
                    <a:pt x="28" y="113"/>
                  </a:cubicBezTo>
                  <a:cubicBezTo>
                    <a:pt x="27" y="113"/>
                    <a:pt x="27" y="113"/>
                    <a:pt x="27" y="112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7" y="76"/>
                    <a:pt x="27" y="75"/>
                    <a:pt x="28" y="75"/>
                  </a:cubicBezTo>
                  <a:cubicBezTo>
                    <a:pt x="54" y="75"/>
                    <a:pt x="54" y="75"/>
                    <a:pt x="54" y="75"/>
                  </a:cubicBezTo>
                  <a:cubicBezTo>
                    <a:pt x="67" y="75"/>
                    <a:pt x="76" y="83"/>
                    <a:pt x="76" y="94"/>
                  </a:cubicBezTo>
                  <a:cubicBezTo>
                    <a:pt x="76" y="106"/>
                    <a:pt x="67" y="113"/>
                    <a:pt x="55" y="113"/>
                  </a:cubicBezTo>
                  <a:moveTo>
                    <a:pt x="27" y="24"/>
                  </a:moveTo>
                  <a:cubicBezTo>
                    <a:pt x="27" y="24"/>
                    <a:pt x="27" y="23"/>
                    <a:pt x="28" y="23"/>
                  </a:cubicBezTo>
                  <a:cubicBezTo>
                    <a:pt x="51" y="23"/>
                    <a:pt x="51" y="23"/>
                    <a:pt x="51" y="23"/>
                  </a:cubicBezTo>
                  <a:cubicBezTo>
                    <a:pt x="62" y="23"/>
                    <a:pt x="70" y="29"/>
                    <a:pt x="70" y="39"/>
                  </a:cubicBezTo>
                  <a:cubicBezTo>
                    <a:pt x="70" y="47"/>
                    <a:pt x="62" y="54"/>
                    <a:pt x="51" y="54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27" y="54"/>
                    <a:pt x="27" y="54"/>
                    <a:pt x="27" y="53"/>
                  </a:cubicBezTo>
                  <a:lnTo>
                    <a:pt x="27" y="24"/>
                  </a:lnTo>
                  <a:close/>
                  <a:moveTo>
                    <a:pt x="81" y="63"/>
                  </a:moveTo>
                  <a:cubicBezTo>
                    <a:pt x="81" y="63"/>
                    <a:pt x="81" y="63"/>
                    <a:pt x="81" y="63"/>
                  </a:cubicBezTo>
                  <a:cubicBezTo>
                    <a:pt x="79" y="63"/>
                    <a:pt x="81" y="61"/>
                    <a:pt x="81" y="61"/>
                  </a:cubicBezTo>
                  <a:cubicBezTo>
                    <a:pt x="81" y="61"/>
                    <a:pt x="81" y="61"/>
                    <a:pt x="81" y="61"/>
                  </a:cubicBezTo>
                  <a:cubicBezTo>
                    <a:pt x="89" y="57"/>
                    <a:pt x="97" y="47"/>
                    <a:pt x="97" y="35"/>
                  </a:cubicBezTo>
                  <a:cubicBezTo>
                    <a:pt x="97" y="15"/>
                    <a:pt x="80" y="0"/>
                    <a:pt x="56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126"/>
                    <a:pt x="0" y="126"/>
                    <a:pt x="0" y="126"/>
                  </a:cubicBezTo>
                  <a:cubicBezTo>
                    <a:pt x="0" y="135"/>
                    <a:pt x="0" y="135"/>
                    <a:pt x="0" y="135"/>
                  </a:cubicBezTo>
                  <a:cubicBezTo>
                    <a:pt x="0" y="136"/>
                    <a:pt x="0" y="136"/>
                    <a:pt x="1" y="136"/>
                  </a:cubicBezTo>
                  <a:cubicBezTo>
                    <a:pt x="57" y="136"/>
                    <a:pt x="57" y="136"/>
                    <a:pt x="57" y="136"/>
                  </a:cubicBezTo>
                  <a:cubicBezTo>
                    <a:pt x="72" y="136"/>
                    <a:pt x="83" y="133"/>
                    <a:pt x="91" y="126"/>
                  </a:cubicBezTo>
                  <a:cubicBezTo>
                    <a:pt x="100" y="119"/>
                    <a:pt x="105" y="108"/>
                    <a:pt x="105" y="95"/>
                  </a:cubicBezTo>
                  <a:cubicBezTo>
                    <a:pt x="105" y="81"/>
                    <a:pt x="93" y="68"/>
                    <a:pt x="81" y="6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" name="Freeform 10"/>
            <p:cNvSpPr/>
            <p:nvPr/>
          </p:nvSpPr>
          <p:spPr bwMode="auto">
            <a:xfrm>
              <a:off x="3758" y="4578"/>
              <a:ext cx="821" cy="379"/>
            </a:xfrm>
            <a:custGeom>
              <a:avLst/>
              <a:gdLst>
                <a:gd name="T0" fmla="*/ 88 w 134"/>
                <a:gd name="T1" fmla="*/ 5 h 62"/>
                <a:gd name="T2" fmla="*/ 76 w 134"/>
                <a:gd name="T3" fmla="*/ 0 h 62"/>
                <a:gd name="T4" fmla="*/ 59 w 134"/>
                <a:gd name="T5" fmla="*/ 0 h 62"/>
                <a:gd name="T6" fmla="*/ 47 w 134"/>
                <a:gd name="T7" fmla="*/ 5 h 62"/>
                <a:gd name="T8" fmla="*/ 1 w 134"/>
                <a:gd name="T9" fmla="*/ 61 h 62"/>
                <a:gd name="T10" fmla="*/ 2 w 134"/>
                <a:gd name="T11" fmla="*/ 62 h 62"/>
                <a:gd name="T12" fmla="*/ 33 w 134"/>
                <a:gd name="T13" fmla="*/ 62 h 62"/>
                <a:gd name="T14" fmla="*/ 33 w 134"/>
                <a:gd name="T15" fmla="*/ 62 h 62"/>
                <a:gd name="T16" fmla="*/ 62 w 134"/>
                <a:gd name="T17" fmla="*/ 27 h 62"/>
                <a:gd name="T18" fmla="*/ 65 w 134"/>
                <a:gd name="T19" fmla="*/ 26 h 62"/>
                <a:gd name="T20" fmla="*/ 70 w 134"/>
                <a:gd name="T21" fmla="*/ 26 h 62"/>
                <a:gd name="T22" fmla="*/ 72 w 134"/>
                <a:gd name="T23" fmla="*/ 27 h 62"/>
                <a:gd name="T24" fmla="*/ 101 w 134"/>
                <a:gd name="T25" fmla="*/ 62 h 62"/>
                <a:gd name="T26" fmla="*/ 102 w 134"/>
                <a:gd name="T27" fmla="*/ 62 h 62"/>
                <a:gd name="T28" fmla="*/ 133 w 134"/>
                <a:gd name="T29" fmla="*/ 62 h 62"/>
                <a:gd name="T30" fmla="*/ 134 w 134"/>
                <a:gd name="T31" fmla="*/ 61 h 62"/>
                <a:gd name="T32" fmla="*/ 88 w 134"/>
                <a:gd name="T33" fmla="*/ 5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34" h="62">
                  <a:moveTo>
                    <a:pt x="88" y="5"/>
                  </a:moveTo>
                  <a:cubicBezTo>
                    <a:pt x="85" y="2"/>
                    <a:pt x="80" y="0"/>
                    <a:pt x="76" y="0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54" y="0"/>
                    <a:pt x="50" y="2"/>
                    <a:pt x="47" y="5"/>
                  </a:cubicBezTo>
                  <a:cubicBezTo>
                    <a:pt x="1" y="61"/>
                    <a:pt x="1" y="61"/>
                    <a:pt x="1" y="61"/>
                  </a:cubicBezTo>
                  <a:cubicBezTo>
                    <a:pt x="0" y="62"/>
                    <a:pt x="1" y="62"/>
                    <a:pt x="2" y="62"/>
                  </a:cubicBezTo>
                  <a:cubicBezTo>
                    <a:pt x="33" y="62"/>
                    <a:pt x="33" y="62"/>
                    <a:pt x="33" y="62"/>
                  </a:cubicBezTo>
                  <a:cubicBezTo>
                    <a:pt x="33" y="62"/>
                    <a:pt x="33" y="62"/>
                    <a:pt x="33" y="62"/>
                  </a:cubicBezTo>
                  <a:cubicBezTo>
                    <a:pt x="62" y="27"/>
                    <a:pt x="62" y="27"/>
                    <a:pt x="62" y="27"/>
                  </a:cubicBezTo>
                  <a:cubicBezTo>
                    <a:pt x="63" y="26"/>
                    <a:pt x="64" y="26"/>
                    <a:pt x="65" y="26"/>
                  </a:cubicBezTo>
                  <a:cubicBezTo>
                    <a:pt x="70" y="26"/>
                    <a:pt x="70" y="26"/>
                    <a:pt x="70" y="26"/>
                  </a:cubicBezTo>
                  <a:cubicBezTo>
                    <a:pt x="71" y="26"/>
                    <a:pt x="72" y="26"/>
                    <a:pt x="72" y="27"/>
                  </a:cubicBezTo>
                  <a:cubicBezTo>
                    <a:pt x="101" y="62"/>
                    <a:pt x="101" y="62"/>
                    <a:pt x="101" y="62"/>
                  </a:cubicBezTo>
                  <a:cubicBezTo>
                    <a:pt x="102" y="62"/>
                    <a:pt x="102" y="62"/>
                    <a:pt x="102" y="62"/>
                  </a:cubicBezTo>
                  <a:cubicBezTo>
                    <a:pt x="133" y="62"/>
                    <a:pt x="133" y="62"/>
                    <a:pt x="133" y="62"/>
                  </a:cubicBezTo>
                  <a:cubicBezTo>
                    <a:pt x="134" y="62"/>
                    <a:pt x="134" y="62"/>
                    <a:pt x="134" y="61"/>
                  </a:cubicBezTo>
                  <a:lnTo>
                    <a:pt x="88" y="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" name="Freeform 11"/>
            <p:cNvSpPr/>
            <p:nvPr/>
          </p:nvSpPr>
          <p:spPr bwMode="auto">
            <a:xfrm>
              <a:off x="3758" y="4123"/>
              <a:ext cx="821" cy="387"/>
            </a:xfrm>
            <a:custGeom>
              <a:avLst/>
              <a:gdLst>
                <a:gd name="T0" fmla="*/ 133 w 134"/>
                <a:gd name="T1" fmla="*/ 0 h 63"/>
                <a:gd name="T2" fmla="*/ 102 w 134"/>
                <a:gd name="T3" fmla="*/ 0 h 63"/>
                <a:gd name="T4" fmla="*/ 101 w 134"/>
                <a:gd name="T5" fmla="*/ 0 h 63"/>
                <a:gd name="T6" fmla="*/ 72 w 134"/>
                <a:gd name="T7" fmla="*/ 35 h 63"/>
                <a:gd name="T8" fmla="*/ 70 w 134"/>
                <a:gd name="T9" fmla="*/ 37 h 63"/>
                <a:gd name="T10" fmla="*/ 65 w 134"/>
                <a:gd name="T11" fmla="*/ 37 h 63"/>
                <a:gd name="T12" fmla="*/ 62 w 134"/>
                <a:gd name="T13" fmla="*/ 35 h 63"/>
                <a:gd name="T14" fmla="*/ 33 w 134"/>
                <a:gd name="T15" fmla="*/ 0 h 63"/>
                <a:gd name="T16" fmla="*/ 33 w 134"/>
                <a:gd name="T17" fmla="*/ 0 h 63"/>
                <a:gd name="T18" fmla="*/ 2 w 134"/>
                <a:gd name="T19" fmla="*/ 0 h 63"/>
                <a:gd name="T20" fmla="*/ 1 w 134"/>
                <a:gd name="T21" fmla="*/ 1 h 63"/>
                <a:gd name="T22" fmla="*/ 47 w 134"/>
                <a:gd name="T23" fmla="*/ 57 h 63"/>
                <a:gd name="T24" fmla="*/ 59 w 134"/>
                <a:gd name="T25" fmla="*/ 63 h 63"/>
                <a:gd name="T26" fmla="*/ 76 w 134"/>
                <a:gd name="T27" fmla="*/ 63 h 63"/>
                <a:gd name="T28" fmla="*/ 88 w 134"/>
                <a:gd name="T29" fmla="*/ 57 h 63"/>
                <a:gd name="T30" fmla="*/ 134 w 134"/>
                <a:gd name="T31" fmla="*/ 1 h 63"/>
                <a:gd name="T32" fmla="*/ 133 w 134"/>
                <a:gd name="T33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34" h="63">
                  <a:moveTo>
                    <a:pt x="133" y="0"/>
                  </a:moveTo>
                  <a:cubicBezTo>
                    <a:pt x="102" y="0"/>
                    <a:pt x="102" y="0"/>
                    <a:pt x="102" y="0"/>
                  </a:cubicBezTo>
                  <a:cubicBezTo>
                    <a:pt x="101" y="0"/>
                    <a:pt x="101" y="0"/>
                    <a:pt x="101" y="0"/>
                  </a:cubicBezTo>
                  <a:cubicBezTo>
                    <a:pt x="72" y="35"/>
                    <a:pt x="72" y="35"/>
                    <a:pt x="72" y="35"/>
                  </a:cubicBezTo>
                  <a:cubicBezTo>
                    <a:pt x="72" y="36"/>
                    <a:pt x="71" y="37"/>
                    <a:pt x="70" y="37"/>
                  </a:cubicBezTo>
                  <a:cubicBezTo>
                    <a:pt x="65" y="37"/>
                    <a:pt x="65" y="37"/>
                    <a:pt x="65" y="37"/>
                  </a:cubicBezTo>
                  <a:cubicBezTo>
                    <a:pt x="64" y="37"/>
                    <a:pt x="63" y="36"/>
                    <a:pt x="62" y="35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1" y="1"/>
                  </a:cubicBezTo>
                  <a:cubicBezTo>
                    <a:pt x="47" y="57"/>
                    <a:pt x="47" y="57"/>
                    <a:pt x="47" y="57"/>
                  </a:cubicBezTo>
                  <a:cubicBezTo>
                    <a:pt x="50" y="61"/>
                    <a:pt x="54" y="63"/>
                    <a:pt x="59" y="63"/>
                  </a:cubicBezTo>
                  <a:cubicBezTo>
                    <a:pt x="76" y="63"/>
                    <a:pt x="76" y="63"/>
                    <a:pt x="76" y="63"/>
                  </a:cubicBezTo>
                  <a:cubicBezTo>
                    <a:pt x="80" y="63"/>
                    <a:pt x="85" y="61"/>
                    <a:pt x="88" y="57"/>
                  </a:cubicBezTo>
                  <a:cubicBezTo>
                    <a:pt x="134" y="1"/>
                    <a:pt x="134" y="1"/>
                    <a:pt x="134" y="1"/>
                  </a:cubicBezTo>
                  <a:cubicBezTo>
                    <a:pt x="134" y="1"/>
                    <a:pt x="134" y="0"/>
                    <a:pt x="133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" name="Freeform 12"/>
            <p:cNvSpPr/>
            <p:nvPr/>
          </p:nvSpPr>
          <p:spPr bwMode="auto">
            <a:xfrm>
              <a:off x="1624" y="4123"/>
              <a:ext cx="815" cy="834"/>
            </a:xfrm>
            <a:custGeom>
              <a:avLst/>
              <a:gdLst>
                <a:gd name="T0" fmla="*/ 124 w 133"/>
                <a:gd name="T1" fmla="*/ 0 h 136"/>
                <a:gd name="T2" fmla="*/ 116 w 133"/>
                <a:gd name="T3" fmla="*/ 0 h 136"/>
                <a:gd name="T4" fmla="*/ 101 w 133"/>
                <a:gd name="T5" fmla="*/ 10 h 136"/>
                <a:gd name="T6" fmla="*/ 66 w 133"/>
                <a:gd name="T7" fmla="*/ 68 h 136"/>
                <a:gd name="T8" fmla="*/ 66 w 133"/>
                <a:gd name="T9" fmla="*/ 68 h 136"/>
                <a:gd name="T10" fmla="*/ 66 w 133"/>
                <a:gd name="T11" fmla="*/ 68 h 136"/>
                <a:gd name="T12" fmla="*/ 66 w 133"/>
                <a:gd name="T13" fmla="*/ 68 h 136"/>
                <a:gd name="T14" fmla="*/ 66 w 133"/>
                <a:gd name="T15" fmla="*/ 68 h 136"/>
                <a:gd name="T16" fmla="*/ 31 w 133"/>
                <a:gd name="T17" fmla="*/ 10 h 136"/>
                <a:gd name="T18" fmla="*/ 17 w 133"/>
                <a:gd name="T19" fmla="*/ 0 h 136"/>
                <a:gd name="T20" fmla="*/ 9 w 133"/>
                <a:gd name="T21" fmla="*/ 0 h 136"/>
                <a:gd name="T22" fmla="*/ 0 w 133"/>
                <a:gd name="T23" fmla="*/ 11 h 136"/>
                <a:gd name="T24" fmla="*/ 0 w 133"/>
                <a:gd name="T25" fmla="*/ 134 h 136"/>
                <a:gd name="T26" fmla="*/ 2 w 133"/>
                <a:gd name="T27" fmla="*/ 136 h 136"/>
                <a:gd name="T28" fmla="*/ 24 w 133"/>
                <a:gd name="T29" fmla="*/ 136 h 136"/>
                <a:gd name="T30" fmla="*/ 26 w 133"/>
                <a:gd name="T31" fmla="*/ 134 h 136"/>
                <a:gd name="T32" fmla="*/ 26 w 133"/>
                <a:gd name="T33" fmla="*/ 45 h 136"/>
                <a:gd name="T34" fmla="*/ 26 w 133"/>
                <a:gd name="T35" fmla="*/ 45 h 136"/>
                <a:gd name="T36" fmla="*/ 57 w 133"/>
                <a:gd name="T37" fmla="*/ 98 h 136"/>
                <a:gd name="T38" fmla="*/ 64 w 133"/>
                <a:gd name="T39" fmla="*/ 103 h 136"/>
                <a:gd name="T40" fmla="*/ 69 w 133"/>
                <a:gd name="T41" fmla="*/ 103 h 136"/>
                <a:gd name="T42" fmla="*/ 76 w 133"/>
                <a:gd name="T43" fmla="*/ 98 h 136"/>
                <a:gd name="T44" fmla="*/ 107 w 133"/>
                <a:gd name="T45" fmla="*/ 46 h 136"/>
                <a:gd name="T46" fmla="*/ 107 w 133"/>
                <a:gd name="T47" fmla="*/ 46 h 136"/>
                <a:gd name="T48" fmla="*/ 107 w 133"/>
                <a:gd name="T49" fmla="*/ 46 h 136"/>
                <a:gd name="T50" fmla="*/ 107 w 133"/>
                <a:gd name="T51" fmla="*/ 134 h 136"/>
                <a:gd name="T52" fmla="*/ 109 w 133"/>
                <a:gd name="T53" fmla="*/ 136 h 136"/>
                <a:gd name="T54" fmla="*/ 131 w 133"/>
                <a:gd name="T55" fmla="*/ 136 h 136"/>
                <a:gd name="T56" fmla="*/ 133 w 133"/>
                <a:gd name="T57" fmla="*/ 134 h 136"/>
                <a:gd name="T58" fmla="*/ 133 w 133"/>
                <a:gd name="T59" fmla="*/ 11 h 136"/>
                <a:gd name="T60" fmla="*/ 124 w 133"/>
                <a:gd name="T61" fmla="*/ 0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33" h="136">
                  <a:moveTo>
                    <a:pt x="124" y="0"/>
                  </a:moveTo>
                  <a:cubicBezTo>
                    <a:pt x="116" y="0"/>
                    <a:pt x="116" y="0"/>
                    <a:pt x="116" y="0"/>
                  </a:cubicBezTo>
                  <a:cubicBezTo>
                    <a:pt x="106" y="0"/>
                    <a:pt x="107" y="1"/>
                    <a:pt x="101" y="10"/>
                  </a:cubicBezTo>
                  <a:cubicBezTo>
                    <a:pt x="90" y="30"/>
                    <a:pt x="67" y="68"/>
                    <a:pt x="66" y="68"/>
                  </a:cubicBezTo>
                  <a:cubicBezTo>
                    <a:pt x="66" y="68"/>
                    <a:pt x="66" y="68"/>
                    <a:pt x="66" y="68"/>
                  </a:cubicBezTo>
                  <a:cubicBezTo>
                    <a:pt x="66" y="68"/>
                    <a:pt x="66" y="68"/>
                    <a:pt x="66" y="68"/>
                  </a:cubicBezTo>
                  <a:cubicBezTo>
                    <a:pt x="66" y="68"/>
                    <a:pt x="66" y="68"/>
                    <a:pt x="66" y="68"/>
                  </a:cubicBezTo>
                  <a:cubicBezTo>
                    <a:pt x="66" y="68"/>
                    <a:pt x="66" y="68"/>
                    <a:pt x="66" y="68"/>
                  </a:cubicBezTo>
                  <a:cubicBezTo>
                    <a:pt x="66" y="68"/>
                    <a:pt x="43" y="30"/>
                    <a:pt x="31" y="10"/>
                  </a:cubicBezTo>
                  <a:cubicBezTo>
                    <a:pt x="26" y="1"/>
                    <a:pt x="26" y="0"/>
                    <a:pt x="17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" y="0"/>
                    <a:pt x="0" y="5"/>
                    <a:pt x="0" y="11"/>
                  </a:cubicBezTo>
                  <a:cubicBezTo>
                    <a:pt x="0" y="134"/>
                    <a:pt x="0" y="134"/>
                    <a:pt x="0" y="134"/>
                  </a:cubicBezTo>
                  <a:cubicBezTo>
                    <a:pt x="0" y="135"/>
                    <a:pt x="1" y="136"/>
                    <a:pt x="2" y="136"/>
                  </a:cubicBezTo>
                  <a:cubicBezTo>
                    <a:pt x="24" y="136"/>
                    <a:pt x="24" y="136"/>
                    <a:pt x="24" y="136"/>
                  </a:cubicBezTo>
                  <a:cubicBezTo>
                    <a:pt x="25" y="136"/>
                    <a:pt x="26" y="135"/>
                    <a:pt x="26" y="134"/>
                  </a:cubicBezTo>
                  <a:cubicBezTo>
                    <a:pt x="26" y="45"/>
                    <a:pt x="26" y="45"/>
                    <a:pt x="26" y="45"/>
                  </a:cubicBezTo>
                  <a:cubicBezTo>
                    <a:pt x="26" y="45"/>
                    <a:pt x="26" y="45"/>
                    <a:pt x="26" y="45"/>
                  </a:cubicBezTo>
                  <a:cubicBezTo>
                    <a:pt x="57" y="98"/>
                    <a:pt x="57" y="98"/>
                    <a:pt x="57" y="98"/>
                  </a:cubicBezTo>
                  <a:cubicBezTo>
                    <a:pt x="58" y="101"/>
                    <a:pt x="61" y="103"/>
                    <a:pt x="64" y="103"/>
                  </a:cubicBezTo>
                  <a:cubicBezTo>
                    <a:pt x="69" y="103"/>
                    <a:pt x="69" y="103"/>
                    <a:pt x="69" y="103"/>
                  </a:cubicBezTo>
                  <a:cubicBezTo>
                    <a:pt x="72" y="103"/>
                    <a:pt x="74" y="101"/>
                    <a:pt x="76" y="98"/>
                  </a:cubicBezTo>
                  <a:cubicBezTo>
                    <a:pt x="107" y="46"/>
                    <a:pt x="107" y="46"/>
                    <a:pt x="107" y="46"/>
                  </a:cubicBezTo>
                  <a:cubicBezTo>
                    <a:pt x="107" y="46"/>
                    <a:pt x="107" y="46"/>
                    <a:pt x="107" y="46"/>
                  </a:cubicBezTo>
                  <a:cubicBezTo>
                    <a:pt x="107" y="46"/>
                    <a:pt x="107" y="46"/>
                    <a:pt x="107" y="46"/>
                  </a:cubicBezTo>
                  <a:cubicBezTo>
                    <a:pt x="107" y="134"/>
                    <a:pt x="107" y="134"/>
                    <a:pt x="107" y="134"/>
                  </a:cubicBezTo>
                  <a:cubicBezTo>
                    <a:pt x="107" y="135"/>
                    <a:pt x="108" y="136"/>
                    <a:pt x="109" y="136"/>
                  </a:cubicBezTo>
                  <a:cubicBezTo>
                    <a:pt x="131" y="136"/>
                    <a:pt x="131" y="136"/>
                    <a:pt x="131" y="136"/>
                  </a:cubicBezTo>
                  <a:cubicBezTo>
                    <a:pt x="132" y="136"/>
                    <a:pt x="133" y="135"/>
                    <a:pt x="133" y="134"/>
                  </a:cubicBezTo>
                  <a:cubicBezTo>
                    <a:pt x="133" y="11"/>
                    <a:pt x="133" y="11"/>
                    <a:pt x="133" y="11"/>
                  </a:cubicBezTo>
                  <a:cubicBezTo>
                    <a:pt x="133" y="5"/>
                    <a:pt x="132" y="0"/>
                    <a:pt x="124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pic>
        <p:nvPicPr>
          <p:cNvPr id="13" name="그림 12">
            <a:extLst>
              <a:ext uri="{FF2B5EF4-FFF2-40B4-BE49-F238E27FC236}">
                <a16:creationId xmlns:a16="http://schemas.microsoft.com/office/drawing/2014/main" id="{9DDF28F1-3628-43D3-801E-057310D8644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2025" y="5829301"/>
            <a:ext cx="2364907" cy="396152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D2801D88-C36E-4CAC-88C9-A44517C6523A}"/>
              </a:ext>
            </a:extLst>
          </p:cNvPr>
          <p:cNvSpPr txBox="1"/>
          <p:nvPr/>
        </p:nvSpPr>
        <p:spPr>
          <a:xfrm>
            <a:off x="5650739" y="5427212"/>
            <a:ext cx="464261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>
                <a:solidFill>
                  <a:schemeClr val="bg1"/>
                </a:solidFill>
              </a:rPr>
              <a:t>인천시 서구 </a:t>
            </a:r>
            <a:r>
              <a:rPr lang="ko-KR" altLang="en-US" dirty="0" err="1">
                <a:solidFill>
                  <a:schemeClr val="bg1"/>
                </a:solidFill>
              </a:rPr>
              <a:t>검단로</a:t>
            </a:r>
            <a:r>
              <a:rPr lang="ko-KR" altLang="en-US" dirty="0">
                <a:solidFill>
                  <a:schemeClr val="bg1"/>
                </a:solidFill>
              </a:rPr>
              <a:t> </a:t>
            </a:r>
            <a:r>
              <a:rPr lang="en-US" altLang="ko-KR" dirty="0">
                <a:solidFill>
                  <a:schemeClr val="bg1"/>
                </a:solidFill>
              </a:rPr>
              <a:t>529</a:t>
            </a:r>
            <a:r>
              <a:rPr lang="ko-KR" altLang="en-US" dirty="0" err="1">
                <a:solidFill>
                  <a:schemeClr val="bg1"/>
                </a:solidFill>
              </a:rPr>
              <a:t>번길</a:t>
            </a:r>
            <a:r>
              <a:rPr lang="ko-KR" altLang="en-US" dirty="0">
                <a:solidFill>
                  <a:schemeClr val="bg1"/>
                </a:solidFill>
              </a:rPr>
              <a:t> </a:t>
            </a:r>
            <a:r>
              <a:rPr lang="en-US" altLang="ko-KR" dirty="0">
                <a:solidFill>
                  <a:schemeClr val="bg1"/>
                </a:solidFill>
              </a:rPr>
              <a:t>21 2/3</a:t>
            </a:r>
            <a:r>
              <a:rPr lang="ko-KR" altLang="en-US" dirty="0">
                <a:solidFill>
                  <a:schemeClr val="bg1"/>
                </a:solidFill>
              </a:rPr>
              <a:t>층 ㈜</a:t>
            </a:r>
            <a:r>
              <a:rPr lang="ko-KR" altLang="en-US" dirty="0" err="1">
                <a:solidFill>
                  <a:schemeClr val="bg1"/>
                </a:solidFill>
              </a:rPr>
              <a:t>넥소</a:t>
            </a:r>
            <a:endParaRPr lang="en-US" altLang="ko-KR" dirty="0">
              <a:solidFill>
                <a:schemeClr val="bg1"/>
              </a:solidFill>
            </a:endParaRPr>
          </a:p>
          <a:p>
            <a:r>
              <a:rPr lang="en-US" altLang="ko-KR" dirty="0">
                <a:solidFill>
                  <a:schemeClr val="bg1"/>
                </a:solidFill>
              </a:rPr>
              <a:t>TEL: (032)569-5771  Fax: (032)568-6361</a:t>
            </a:r>
          </a:p>
          <a:p>
            <a:r>
              <a:rPr lang="en-US" altLang="ko-KR" dirty="0">
                <a:solidFill>
                  <a:schemeClr val="bg1"/>
                </a:solidFill>
              </a:rPr>
              <a:t>Mail: </a:t>
            </a:r>
            <a:r>
              <a:rPr lang="en-US" altLang="ko-KR" dirty="0">
                <a:solidFill>
                  <a:schemeClr val="bg1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nexokorea@gmail.com</a:t>
            </a:r>
            <a:endParaRPr lang="en-US" altLang="ko-KR" dirty="0">
              <a:solidFill>
                <a:schemeClr val="bg1"/>
              </a:solidFill>
            </a:endParaRPr>
          </a:p>
          <a:p>
            <a:r>
              <a:rPr lang="en-US" altLang="ko-KR" dirty="0">
                <a:solidFill>
                  <a:schemeClr val="bg1"/>
                </a:solidFill>
              </a:rPr>
              <a:t>Homepage: www.nexoshop.co.kr</a:t>
            </a:r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8C4529F8-DDA6-4EF7-B749-6FD706794C57}"/>
              </a:ext>
            </a:extLst>
          </p:cNvPr>
          <p:cNvSpPr/>
          <p:nvPr/>
        </p:nvSpPr>
        <p:spPr>
          <a:xfrm>
            <a:off x="4143756" y="2567285"/>
            <a:ext cx="382829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ko-KR" altLang="en-US" sz="54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감사합니다</a:t>
            </a:r>
            <a:r>
              <a:rPr lang="en-US" altLang="ko-KR" sz="54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.</a:t>
            </a:r>
            <a:endParaRPr lang="en-US" altLang="ko-KR" sz="5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pic>
        <p:nvPicPr>
          <p:cNvPr id="37" name="그림 36">
            <a:extLst>
              <a:ext uri="{FF2B5EF4-FFF2-40B4-BE49-F238E27FC236}">
                <a16:creationId xmlns:a16="http://schemas.microsoft.com/office/drawing/2014/main" id="{CF0EDEC0-A3E9-4E99-AB5D-CD0826BD08F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5480" y="5289790"/>
            <a:ext cx="1631142" cy="1557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3542</TotalTime>
  <Words>268</Words>
  <Application>Microsoft Office PowerPoint</Application>
  <PresentationFormat>와이드스크린</PresentationFormat>
  <Paragraphs>38</Paragraphs>
  <Slides>10</Slides>
  <Notes>2</Notes>
  <HiddenSlides>0</HiddenSlides>
  <MMClips>0</MMClips>
  <ScaleCrop>false</ScaleCrop>
  <HeadingPairs>
    <vt:vector size="6" baseType="variant">
      <vt:variant>
        <vt:lpstr>사용한 글꼴</vt:lpstr>
      </vt:variant>
      <vt:variant>
        <vt:i4>9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10</vt:i4>
      </vt:variant>
    </vt:vector>
  </HeadingPairs>
  <TitlesOfParts>
    <vt:vector size="20" baseType="lpstr">
      <vt:lpstr>Arial Unicode MS</vt:lpstr>
      <vt:lpstr>Clear Sans</vt:lpstr>
      <vt:lpstr>Clear Sans Bold</vt:lpstr>
      <vt:lpstr>FZLanTingHeiS-R-GB</vt:lpstr>
      <vt:lpstr>Microsoft YaHei</vt:lpstr>
      <vt:lpstr>微软雅黑 Light</vt:lpstr>
      <vt:lpstr>Arial</vt:lpstr>
      <vt:lpstr>Calibri</vt:lpstr>
      <vt:lpstr>Calibri Light</vt:lpstr>
      <vt:lpstr>Office 主题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회의 공간 설치 사례 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cvter</dc:creator>
  <cp:lastModifiedBy>nexo@naver.com</cp:lastModifiedBy>
  <cp:revision>488</cp:revision>
  <dcterms:created xsi:type="dcterms:W3CDTF">2020-08-21T08:54:07Z</dcterms:created>
  <dcterms:modified xsi:type="dcterms:W3CDTF">2021-11-09T09:11:44Z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2052-1.1.0.1454</vt:lpwstr>
  </property>
</Properties>
</file>