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6" r:id="rId2"/>
    <p:sldId id="269" r:id="rId3"/>
    <p:sldId id="270" r:id="rId4"/>
    <p:sldId id="268" r:id="rId5"/>
    <p:sldId id="256" r:id="rId6"/>
    <p:sldId id="262" r:id="rId7"/>
    <p:sldId id="257" r:id="rId8"/>
    <p:sldId id="265" r:id="rId9"/>
    <p:sldId id="260" r:id="rId10"/>
    <p:sldId id="263" r:id="rId11"/>
    <p:sldId id="267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5828A-696A-48BE-B7A9-F8832C41AB7A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3355C-3D7B-4652-A31F-7B199C1DBB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9157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-1" y="1335025"/>
            <a:ext cx="12196537" cy="4084204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31396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79091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9777 h 3366128"/>
              <a:gd name="connsiteX1" fmla="*/ 2660904 w 9162288"/>
              <a:gd name="connsiteY1" fmla="*/ 102736 h 3366128"/>
              <a:gd name="connsiteX2" fmla="*/ 6595872 w 9162288"/>
              <a:gd name="connsiteY2" fmla="*/ 916196 h 3366128"/>
              <a:gd name="connsiteX3" fmla="*/ 9162288 w 9162288"/>
              <a:gd name="connsiteY3" fmla="*/ 388175 h 3366128"/>
              <a:gd name="connsiteX4" fmla="*/ 9153144 w 9162288"/>
              <a:gd name="connsiteY4" fmla="*/ 2919088 h 3366128"/>
              <a:gd name="connsiteX5" fmla="*/ 6995160 w 9162288"/>
              <a:gd name="connsiteY5" fmla="*/ 3303136 h 3366128"/>
              <a:gd name="connsiteX6" fmla="*/ 3279648 w 9162288"/>
              <a:gd name="connsiteY6" fmla="*/ 2541136 h 3366128"/>
              <a:gd name="connsiteX7" fmla="*/ 18288 w 9162288"/>
              <a:gd name="connsiteY7" fmla="*/ 3193408 h 3366128"/>
              <a:gd name="connsiteX8" fmla="*/ 0 w 9162288"/>
              <a:gd name="connsiteY8" fmla="*/ 299777 h 3366128"/>
              <a:gd name="connsiteX0" fmla="*/ 0 w 9162288"/>
              <a:gd name="connsiteY0" fmla="*/ 181676 h 3248027"/>
              <a:gd name="connsiteX1" fmla="*/ 2727960 w 9162288"/>
              <a:gd name="connsiteY1" fmla="*/ 102736 h 3248027"/>
              <a:gd name="connsiteX2" fmla="*/ 6595872 w 9162288"/>
              <a:gd name="connsiteY2" fmla="*/ 798095 h 3248027"/>
              <a:gd name="connsiteX3" fmla="*/ 9162288 w 9162288"/>
              <a:gd name="connsiteY3" fmla="*/ 270074 h 3248027"/>
              <a:gd name="connsiteX4" fmla="*/ 9153144 w 9162288"/>
              <a:gd name="connsiteY4" fmla="*/ 2800987 h 3248027"/>
              <a:gd name="connsiteX5" fmla="*/ 6995160 w 9162288"/>
              <a:gd name="connsiteY5" fmla="*/ 3185035 h 3248027"/>
              <a:gd name="connsiteX6" fmla="*/ 3279648 w 9162288"/>
              <a:gd name="connsiteY6" fmla="*/ 2423035 h 3248027"/>
              <a:gd name="connsiteX7" fmla="*/ 18288 w 9162288"/>
              <a:gd name="connsiteY7" fmla="*/ 3075307 h 3248027"/>
              <a:gd name="connsiteX8" fmla="*/ 0 w 9162288"/>
              <a:gd name="connsiteY8" fmla="*/ 181676 h 3248027"/>
              <a:gd name="connsiteX0" fmla="*/ 0 w 9162288"/>
              <a:gd name="connsiteY0" fmla="*/ 155448 h 3221799"/>
              <a:gd name="connsiteX1" fmla="*/ 2727960 w 9162288"/>
              <a:gd name="connsiteY1" fmla="*/ 76508 h 3221799"/>
              <a:gd name="connsiteX2" fmla="*/ 6595872 w 9162288"/>
              <a:gd name="connsiteY2" fmla="*/ 771867 h 3221799"/>
              <a:gd name="connsiteX3" fmla="*/ 9162288 w 9162288"/>
              <a:gd name="connsiteY3" fmla="*/ 243846 h 3221799"/>
              <a:gd name="connsiteX4" fmla="*/ 9153144 w 9162288"/>
              <a:gd name="connsiteY4" fmla="*/ 2774759 h 3221799"/>
              <a:gd name="connsiteX5" fmla="*/ 6995160 w 9162288"/>
              <a:gd name="connsiteY5" fmla="*/ 3158807 h 3221799"/>
              <a:gd name="connsiteX6" fmla="*/ 3279648 w 9162288"/>
              <a:gd name="connsiteY6" fmla="*/ 2396807 h 3221799"/>
              <a:gd name="connsiteX7" fmla="*/ 18288 w 9162288"/>
              <a:gd name="connsiteY7" fmla="*/ 3049079 h 3221799"/>
              <a:gd name="connsiteX8" fmla="*/ 0 w 9162288"/>
              <a:gd name="connsiteY8" fmla="*/ 155448 h 3221799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3279648 w 9162288"/>
              <a:gd name="connsiteY6" fmla="*/ 2382153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43297"/>
              <a:gd name="connsiteX1" fmla="*/ 2828544 w 9162288"/>
              <a:gd name="connsiteY1" fmla="*/ 80024 h 3043297"/>
              <a:gd name="connsiteX2" fmla="*/ 6595872 w 9162288"/>
              <a:gd name="connsiteY2" fmla="*/ 757213 h 3043297"/>
              <a:gd name="connsiteX3" fmla="*/ 9162288 w 9162288"/>
              <a:gd name="connsiteY3" fmla="*/ 229192 h 3043297"/>
              <a:gd name="connsiteX4" fmla="*/ 9153144 w 9162288"/>
              <a:gd name="connsiteY4" fmla="*/ 2760105 h 3043297"/>
              <a:gd name="connsiteX5" fmla="*/ 6690360 w 9162288"/>
              <a:gd name="connsiteY5" fmla="*/ 2746696 h 3043297"/>
              <a:gd name="connsiteX6" fmla="*/ 2865120 w 9162288"/>
              <a:gd name="connsiteY6" fmla="*/ 2307204 h 3043297"/>
              <a:gd name="connsiteX7" fmla="*/ 1619 w 9162288"/>
              <a:gd name="connsiteY7" fmla="*/ 3043297 h 3043297"/>
              <a:gd name="connsiteX8" fmla="*/ 0 w 9162288"/>
              <a:gd name="connsiteY8" fmla="*/ 140794 h 3043297"/>
              <a:gd name="connsiteX0" fmla="*/ 0 w 9153144"/>
              <a:gd name="connsiteY0" fmla="*/ 140794 h 3043297"/>
              <a:gd name="connsiteX1" fmla="*/ 2828544 w 9153144"/>
              <a:gd name="connsiteY1" fmla="*/ 80024 h 3043297"/>
              <a:gd name="connsiteX2" fmla="*/ 6595872 w 9153144"/>
              <a:gd name="connsiteY2" fmla="*/ 757213 h 3043297"/>
              <a:gd name="connsiteX3" fmla="*/ 9144533 w 9153144"/>
              <a:gd name="connsiteY3" fmla="*/ 230295 h 3043297"/>
              <a:gd name="connsiteX4" fmla="*/ 9153144 w 9153144"/>
              <a:gd name="connsiteY4" fmla="*/ 2760105 h 3043297"/>
              <a:gd name="connsiteX5" fmla="*/ 6690360 w 9153144"/>
              <a:gd name="connsiteY5" fmla="*/ 2746696 h 3043297"/>
              <a:gd name="connsiteX6" fmla="*/ 2865120 w 9153144"/>
              <a:gd name="connsiteY6" fmla="*/ 2307204 h 3043297"/>
              <a:gd name="connsiteX7" fmla="*/ 1619 w 9153144"/>
              <a:gd name="connsiteY7" fmla="*/ 3043297 h 3043297"/>
              <a:gd name="connsiteX8" fmla="*/ 0 w 9153144"/>
              <a:gd name="connsiteY8" fmla="*/ 140794 h 3043297"/>
              <a:gd name="connsiteX0" fmla="*/ 0 w 9147403"/>
              <a:gd name="connsiteY0" fmla="*/ 140794 h 3043297"/>
              <a:gd name="connsiteX1" fmla="*/ 2828544 w 9147403"/>
              <a:gd name="connsiteY1" fmla="*/ 80024 h 3043297"/>
              <a:gd name="connsiteX2" fmla="*/ 6595872 w 9147403"/>
              <a:gd name="connsiteY2" fmla="*/ 757213 h 3043297"/>
              <a:gd name="connsiteX3" fmla="*/ 9144533 w 9147403"/>
              <a:gd name="connsiteY3" fmla="*/ 230295 h 3043297"/>
              <a:gd name="connsiteX4" fmla="*/ 9141307 w 9147403"/>
              <a:gd name="connsiteY4" fmla="*/ 2761208 h 3043297"/>
              <a:gd name="connsiteX5" fmla="*/ 6690360 w 9147403"/>
              <a:gd name="connsiteY5" fmla="*/ 2746696 h 3043297"/>
              <a:gd name="connsiteX6" fmla="*/ 2865120 w 9147403"/>
              <a:gd name="connsiteY6" fmla="*/ 2307204 h 3043297"/>
              <a:gd name="connsiteX7" fmla="*/ 1619 w 9147403"/>
              <a:gd name="connsiteY7" fmla="*/ 3043297 h 3043297"/>
              <a:gd name="connsiteX8" fmla="*/ 0 w 9147403"/>
              <a:gd name="connsiteY8" fmla="*/ 140794 h 30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403" h="3043297">
                <a:moveTo>
                  <a:pt x="0" y="140794"/>
                </a:moveTo>
                <a:cubicBezTo>
                  <a:pt x="784860" y="19414"/>
                  <a:pt x="1778000" y="0"/>
                  <a:pt x="2828544" y="80024"/>
                </a:cubicBezTo>
                <a:cubicBezTo>
                  <a:pt x="3879088" y="160048"/>
                  <a:pt x="5543207" y="732168"/>
                  <a:pt x="6595872" y="757213"/>
                </a:cubicBezTo>
                <a:cubicBezTo>
                  <a:pt x="7648537" y="782258"/>
                  <a:pt x="8376437" y="535486"/>
                  <a:pt x="9144533" y="230295"/>
                </a:cubicBezTo>
                <a:cubicBezTo>
                  <a:pt x="9147403" y="1073565"/>
                  <a:pt x="9138437" y="1917938"/>
                  <a:pt x="9141307" y="2761208"/>
                </a:cubicBezTo>
                <a:cubicBezTo>
                  <a:pt x="8237575" y="2914438"/>
                  <a:pt x="7736391" y="2822363"/>
                  <a:pt x="6690360" y="2746696"/>
                </a:cubicBezTo>
                <a:cubicBezTo>
                  <a:pt x="5644329" y="2671029"/>
                  <a:pt x="3979910" y="2257771"/>
                  <a:pt x="2865120" y="2307204"/>
                </a:cubicBezTo>
                <a:cubicBezTo>
                  <a:pt x="1750330" y="2356637"/>
                  <a:pt x="734663" y="2709091"/>
                  <a:pt x="1619" y="3043297"/>
                </a:cubicBezTo>
                <a:cubicBezTo>
                  <a:pt x="1079" y="2075796"/>
                  <a:pt x="540" y="1108295"/>
                  <a:pt x="0" y="140794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invGray">
          <a:xfrm>
            <a:off x="-509" y="1728216"/>
            <a:ext cx="12192863" cy="3309112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381 w 9153525"/>
              <a:gd name="connsiteY0" fmla="*/ 310896 h 3309112"/>
              <a:gd name="connsiteX1" fmla="*/ 2652141 w 9153525"/>
              <a:gd name="connsiteY1" fmla="*/ 45720 h 3309112"/>
              <a:gd name="connsiteX2" fmla="*/ 6986397 w 9153525"/>
              <a:gd name="connsiteY2" fmla="*/ 804672 h 3309112"/>
              <a:gd name="connsiteX3" fmla="*/ 9153525 w 9153525"/>
              <a:gd name="connsiteY3" fmla="*/ 283464 h 3309112"/>
              <a:gd name="connsiteX4" fmla="*/ 9144381 w 9153525"/>
              <a:gd name="connsiteY4" fmla="*/ 2862072 h 3309112"/>
              <a:gd name="connsiteX5" fmla="*/ 6986397 w 9153525"/>
              <a:gd name="connsiteY5" fmla="*/ 3246120 h 3309112"/>
              <a:gd name="connsiteX6" fmla="*/ 3270885 w 9153525"/>
              <a:gd name="connsiteY6" fmla="*/ 2484120 h 3309112"/>
              <a:gd name="connsiteX7" fmla="*/ 0 w 9153525"/>
              <a:gd name="connsiteY7" fmla="*/ 3143536 h 3309112"/>
              <a:gd name="connsiteX8" fmla="*/ 381 w 9153525"/>
              <a:gd name="connsiteY8" fmla="*/ 310896 h 3309112"/>
              <a:gd name="connsiteX0" fmla="*/ 381 w 9144647"/>
              <a:gd name="connsiteY0" fmla="*/ 310896 h 3309112"/>
              <a:gd name="connsiteX1" fmla="*/ 2652141 w 9144647"/>
              <a:gd name="connsiteY1" fmla="*/ 45720 h 3309112"/>
              <a:gd name="connsiteX2" fmla="*/ 6986397 w 9144647"/>
              <a:gd name="connsiteY2" fmla="*/ 804672 h 3309112"/>
              <a:gd name="connsiteX3" fmla="*/ 9144647 w 9144647"/>
              <a:gd name="connsiteY3" fmla="*/ 290862 h 3309112"/>
              <a:gd name="connsiteX4" fmla="*/ 9144381 w 9144647"/>
              <a:gd name="connsiteY4" fmla="*/ 2862072 h 3309112"/>
              <a:gd name="connsiteX5" fmla="*/ 6986397 w 9144647"/>
              <a:gd name="connsiteY5" fmla="*/ 3246120 h 3309112"/>
              <a:gd name="connsiteX6" fmla="*/ 3270885 w 9144647"/>
              <a:gd name="connsiteY6" fmla="*/ 2484120 h 3309112"/>
              <a:gd name="connsiteX7" fmla="*/ 0 w 9144647"/>
              <a:gd name="connsiteY7" fmla="*/ 3143536 h 3309112"/>
              <a:gd name="connsiteX8" fmla="*/ 381 w 9144647"/>
              <a:gd name="connsiteY8" fmla="*/ 310896 h 330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647" h="3309112">
                <a:moveTo>
                  <a:pt x="381" y="310896"/>
                </a:moveTo>
                <a:cubicBezTo>
                  <a:pt x="779145" y="155448"/>
                  <a:pt x="1484757" y="0"/>
                  <a:pt x="2652141" y="45720"/>
                </a:cubicBezTo>
                <a:cubicBezTo>
                  <a:pt x="3819525" y="91440"/>
                  <a:pt x="5904313" y="763815"/>
                  <a:pt x="6986397" y="804672"/>
                </a:cubicBezTo>
                <a:cubicBezTo>
                  <a:pt x="8068481" y="845529"/>
                  <a:pt x="8437511" y="566706"/>
                  <a:pt x="9144647" y="290862"/>
                </a:cubicBezTo>
                <a:cubicBezTo>
                  <a:pt x="9144558" y="1147932"/>
                  <a:pt x="9144470" y="2005002"/>
                  <a:pt x="9144381" y="2862072"/>
                </a:cubicBezTo>
                <a:cubicBezTo>
                  <a:pt x="8450961" y="3142488"/>
                  <a:pt x="7965313" y="3309112"/>
                  <a:pt x="6986397" y="3246120"/>
                </a:cubicBezTo>
                <a:cubicBezTo>
                  <a:pt x="6007481" y="3183128"/>
                  <a:pt x="4435284" y="2501217"/>
                  <a:pt x="3270885" y="2484120"/>
                </a:cubicBezTo>
                <a:cubicBezTo>
                  <a:pt x="2106486" y="2467023"/>
                  <a:pt x="830580" y="2857024"/>
                  <a:pt x="0" y="3143536"/>
                </a:cubicBezTo>
                <a:lnTo>
                  <a:pt x="381" y="310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0265664" y="1298448"/>
            <a:ext cx="1316736" cy="9875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9351264" y="1929384"/>
            <a:ext cx="682752" cy="51206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914400" y="4114800"/>
            <a:ext cx="1621536" cy="121615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829056" y="2212847"/>
            <a:ext cx="10570464" cy="2203704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486400"/>
            <a:ext cx="8534400" cy="667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SzPct val="85000"/>
              <a:buFont typeface="Wingdings" pitchFamily="2" charset="2"/>
              <a:buNone/>
              <a:defRPr lang="en-US" sz="200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474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609600" y="1801368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 bwMode="gray">
          <a:xfrm>
            <a:off x="10887456" y="526211"/>
            <a:ext cx="1011936" cy="100066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446588" y="1184148"/>
            <a:ext cx="540474" cy="576072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508958" y="667512"/>
            <a:ext cx="1197922" cy="1115568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vert="horz" lIns="91440" tIns="45720" rIns="91440" bIns="45720" rtlCol="0" anchor="ctr">
            <a:no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26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 bwMode="gray">
          <a:xfrm>
            <a:off x="0" y="426720"/>
            <a:ext cx="12192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3996431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7 w 9153196"/>
              <a:gd name="connsiteY3" fmla="*/ 4518094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808828"/>
              <a:gd name="connsiteX1" fmla="*/ 0 w 9153196"/>
              <a:gd name="connsiteY1" fmla="*/ 4757736 h 4808828"/>
              <a:gd name="connsiteX2" fmla="*/ 2983307 w 9153196"/>
              <a:gd name="connsiteY2" fmla="*/ 3938179 h 4808828"/>
              <a:gd name="connsiteX3" fmla="*/ 6766918 w 9153196"/>
              <a:gd name="connsiteY3" fmla="*/ 4459842 h 4808828"/>
              <a:gd name="connsiteX4" fmla="*/ 9149297 w 9153196"/>
              <a:gd name="connsiteY4" fmla="*/ 4461355 h 4808828"/>
              <a:gd name="connsiteX5" fmla="*/ 9153196 w 9153196"/>
              <a:gd name="connsiteY5" fmla="*/ 0 h 4808828"/>
              <a:gd name="connsiteX6" fmla="*/ 52 w 9153196"/>
              <a:gd name="connsiteY6" fmla="*/ 1284 h 4808828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02972" y="4559785"/>
                  <a:pt x="1992246" y="3966388"/>
                  <a:pt x="3115058" y="3911480"/>
                </a:cubicBezTo>
                <a:cubicBezTo>
                  <a:pt x="4237870" y="3856572"/>
                  <a:pt x="5939190" y="4331788"/>
                  <a:pt x="6736870" y="4428289"/>
                </a:cubicBezTo>
                <a:cubicBezTo>
                  <a:pt x="7534550" y="4524790"/>
                  <a:pt x="8253185" y="4658343"/>
                  <a:pt x="9149297" y="4461355"/>
                </a:cubicBezTo>
                <a:cubicBezTo>
                  <a:pt x="9150597" y="300012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reeform 6"/>
          <p:cNvSpPr/>
          <p:nvPr/>
        </p:nvSpPr>
        <p:spPr bwMode="invGray">
          <a:xfrm>
            <a:off x="-69" y="0"/>
            <a:ext cx="12192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14528" y="4596192"/>
                  <a:pt x="1857799" y="4264120"/>
                  <a:pt x="2980996" y="4236720"/>
                </a:cubicBezTo>
                <a:cubicBezTo>
                  <a:pt x="4104193" y="4209320"/>
                  <a:pt x="5900665" y="4503309"/>
                  <a:pt x="6739180" y="4593336"/>
                </a:cubicBezTo>
                <a:cubicBezTo>
                  <a:pt x="7577695" y="4683363"/>
                  <a:pt x="8253185" y="4731157"/>
                  <a:pt x="9149297" y="4383685"/>
                </a:cubicBezTo>
                <a:cubicBezTo>
                  <a:pt x="9150597" y="292245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753344" y="3849624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0387584" y="4535424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402336" y="3840480"/>
            <a:ext cx="1328928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524000" y="5129785"/>
            <a:ext cx="9717024" cy="1362075"/>
          </a:xfr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000" b="1" kern="1200" cap="all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1524000" y="4425696"/>
            <a:ext cx="9717024" cy="7132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87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0"/>
            <a:ext cx="12192000" cy="1929384"/>
          </a:xfrm>
          <a:custGeom>
            <a:avLst/>
            <a:gdLst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2104644"/>
              <a:gd name="connsiteX1" fmla="*/ 0 w 9144000"/>
              <a:gd name="connsiteY1" fmla="*/ 1929384 h 2104644"/>
              <a:gd name="connsiteX2" fmla="*/ 2971800 w 9144000"/>
              <a:gd name="connsiteY2" fmla="*/ 1307592 h 2104644"/>
              <a:gd name="connsiteX3" fmla="*/ 9134856 w 9144000"/>
              <a:gd name="connsiteY3" fmla="*/ 1609344 h 2104644"/>
              <a:gd name="connsiteX4" fmla="*/ 9144000 w 9144000"/>
              <a:gd name="connsiteY4" fmla="*/ 0 h 2104644"/>
              <a:gd name="connsiteX5" fmla="*/ 8503920 w 9144000"/>
              <a:gd name="connsiteY5" fmla="*/ 0 h 2104644"/>
              <a:gd name="connsiteX6" fmla="*/ 3858768 w 9144000"/>
              <a:gd name="connsiteY6" fmla="*/ 320040 h 2104644"/>
              <a:gd name="connsiteX7" fmla="*/ 0 w 9144000"/>
              <a:gd name="connsiteY7" fmla="*/ 256032 h 210464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29384">
                <a:moveTo>
                  <a:pt x="0" y="256032"/>
                </a:moveTo>
                <a:lnTo>
                  <a:pt x="0" y="1929384"/>
                </a:lnTo>
                <a:cubicBezTo>
                  <a:pt x="574548" y="1726692"/>
                  <a:pt x="1449324" y="1360932"/>
                  <a:pt x="2971800" y="1307592"/>
                </a:cubicBezTo>
                <a:cubicBezTo>
                  <a:pt x="4494276" y="1254252"/>
                  <a:pt x="7606284" y="1872996"/>
                  <a:pt x="9134856" y="1609344"/>
                </a:cubicBezTo>
                <a:lnTo>
                  <a:pt x="9144000" y="0"/>
                </a:lnTo>
                <a:lnTo>
                  <a:pt x="8503920" y="0"/>
                </a:lnTo>
                <a:cubicBezTo>
                  <a:pt x="7543800" y="844296"/>
                  <a:pt x="5111496" y="420624"/>
                  <a:pt x="3858768" y="320040"/>
                </a:cubicBezTo>
                <a:cubicBezTo>
                  <a:pt x="2606040" y="219456"/>
                  <a:pt x="1435608" y="76200"/>
                  <a:pt x="0" y="256032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>
            <a:off x="-509" y="228600"/>
            <a:ext cx="12192508" cy="1409700"/>
          </a:xfrm>
          <a:custGeom>
            <a:avLst/>
            <a:gdLst>
              <a:gd name="connsiteX0" fmla="*/ 0 w 9144000"/>
              <a:gd name="connsiteY0" fmla="*/ 393192 h 1344168"/>
              <a:gd name="connsiteX1" fmla="*/ 4544568 w 9144000"/>
              <a:gd name="connsiteY1" fmla="*/ 201168 h 1344168"/>
              <a:gd name="connsiteX2" fmla="*/ 9144000 w 9144000"/>
              <a:gd name="connsiteY2" fmla="*/ 0 h 1344168"/>
              <a:gd name="connsiteX3" fmla="*/ 9144000 w 9144000"/>
              <a:gd name="connsiteY3" fmla="*/ 1042416 h 1344168"/>
              <a:gd name="connsiteX4" fmla="*/ 4407408 w 9144000"/>
              <a:gd name="connsiteY4" fmla="*/ 978408 h 1344168"/>
              <a:gd name="connsiteX5" fmla="*/ 9144 w 9144000"/>
              <a:gd name="connsiteY5" fmla="*/ 1344168 h 1344168"/>
              <a:gd name="connsiteX6" fmla="*/ 0 w 9144000"/>
              <a:gd name="connsiteY6" fmla="*/ 393192 h 1344168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09700"/>
              <a:gd name="connsiteX1" fmla="*/ 4544568 w 9144000"/>
              <a:gd name="connsiteY1" fmla="*/ 234696 h 1409700"/>
              <a:gd name="connsiteX2" fmla="*/ 9144000 w 9144000"/>
              <a:gd name="connsiteY2" fmla="*/ 33528 h 1409700"/>
              <a:gd name="connsiteX3" fmla="*/ 9144000 w 9144000"/>
              <a:gd name="connsiteY3" fmla="*/ 1075944 h 1409700"/>
              <a:gd name="connsiteX4" fmla="*/ 4407408 w 9144000"/>
              <a:gd name="connsiteY4" fmla="*/ 1011936 h 1409700"/>
              <a:gd name="connsiteX5" fmla="*/ 9144 w 9144000"/>
              <a:gd name="connsiteY5" fmla="*/ 1377696 h 1409700"/>
              <a:gd name="connsiteX6" fmla="*/ 0 w 9144000"/>
              <a:gd name="connsiteY6" fmla="*/ 426720 h 1409700"/>
              <a:gd name="connsiteX0" fmla="*/ 381 w 9144381"/>
              <a:gd name="connsiteY0" fmla="*/ 426720 h 1409700"/>
              <a:gd name="connsiteX1" fmla="*/ 4544949 w 9144381"/>
              <a:gd name="connsiteY1" fmla="*/ 234696 h 1409700"/>
              <a:gd name="connsiteX2" fmla="*/ 9144381 w 9144381"/>
              <a:gd name="connsiteY2" fmla="*/ 33528 h 1409700"/>
              <a:gd name="connsiteX3" fmla="*/ 9144381 w 9144381"/>
              <a:gd name="connsiteY3" fmla="*/ 1075944 h 1409700"/>
              <a:gd name="connsiteX4" fmla="*/ 4407789 w 9144381"/>
              <a:gd name="connsiteY4" fmla="*/ 1011936 h 1409700"/>
              <a:gd name="connsiteX5" fmla="*/ 0 w 9144381"/>
              <a:gd name="connsiteY5" fmla="*/ 1384071 h 1409700"/>
              <a:gd name="connsiteX6" fmla="*/ 381 w 9144381"/>
              <a:gd name="connsiteY6" fmla="*/ 42672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381" h="1409700">
                <a:moveTo>
                  <a:pt x="381" y="426720"/>
                </a:moveTo>
                <a:cubicBezTo>
                  <a:pt x="1664589" y="0"/>
                  <a:pt x="3036189" y="134112"/>
                  <a:pt x="4544949" y="234696"/>
                </a:cubicBezTo>
                <a:cubicBezTo>
                  <a:pt x="6053709" y="335280"/>
                  <a:pt x="8239125" y="509016"/>
                  <a:pt x="9144381" y="33528"/>
                </a:cubicBezTo>
                <a:lnTo>
                  <a:pt x="9144381" y="1075944"/>
                </a:lnTo>
                <a:cubicBezTo>
                  <a:pt x="8004429" y="1409700"/>
                  <a:pt x="5931852" y="960582"/>
                  <a:pt x="4407789" y="1011936"/>
                </a:cubicBezTo>
                <a:cubicBezTo>
                  <a:pt x="2883726" y="1063290"/>
                  <a:pt x="1237488" y="1109751"/>
                  <a:pt x="0" y="1384071"/>
                </a:cubicBezTo>
                <a:lnTo>
                  <a:pt x="381" y="42672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1082528" y="100584"/>
            <a:ext cx="816864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082784" y="173736"/>
            <a:ext cx="487680" cy="36576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280416" y="932688"/>
            <a:ext cx="1328928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7452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74520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84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624328"/>
            <a:ext cx="5386917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624328"/>
            <a:ext cx="5389033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Oval 9"/>
          <p:cNvSpPr/>
          <p:nvPr/>
        </p:nvSpPr>
        <p:spPr bwMode="gray">
          <a:xfrm>
            <a:off x="10972800" y="1005840"/>
            <a:ext cx="816864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265664" y="969264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77952" y="786384"/>
            <a:ext cx="1328928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609600" y="1874520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black">
          <a:xfrm>
            <a:off x="6193368" y="1874520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0422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 bwMode="gray">
          <a:xfrm>
            <a:off x="0" y="1"/>
            <a:ext cx="12200827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Freeform 5"/>
          <p:cNvSpPr/>
          <p:nvPr/>
        </p:nvSpPr>
        <p:spPr bwMode="invGray">
          <a:xfrm>
            <a:off x="-69" y="-1972"/>
            <a:ext cx="12192069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/>
        </p:nvSpPr>
        <p:spPr bwMode="gray">
          <a:xfrm>
            <a:off x="10765536" y="3840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9997440" y="429768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280416" y="210312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46176" y="813816"/>
            <a:ext cx="10972800" cy="1143000"/>
          </a:xfr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4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5" name="Group 4"/>
          <p:cNvGrpSpPr/>
          <p:nvPr/>
        </p:nvGrpSpPr>
        <p:grpSpPr bwMode="invGray">
          <a:xfrm>
            <a:off x="-69" y="-1972"/>
            <a:ext cx="12200896" cy="1283795"/>
            <a:chOff x="-52" y="-1972"/>
            <a:chExt cx="9150672" cy="1283795"/>
          </a:xfrm>
        </p:grpSpPr>
        <p:sp>
          <p:nvSpPr>
            <p:cNvPr id="6" name="Freeform 5"/>
            <p:cNvSpPr/>
            <p:nvPr userDrawn="1"/>
          </p:nvSpPr>
          <p:spPr bwMode="invGray">
            <a:xfrm>
              <a:off x="0" y="1"/>
              <a:ext cx="9150620" cy="128182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50620" h="1470041">
                  <a:moveTo>
                    <a:pt x="52" y="1284"/>
                  </a:moveTo>
                  <a:cubicBezTo>
                    <a:pt x="35" y="491948"/>
                    <a:pt x="17" y="761872"/>
                    <a:pt x="0" y="1252536"/>
                  </a:cubicBezTo>
                  <a:cubicBezTo>
                    <a:pt x="304800" y="1097088"/>
                    <a:pt x="1803165" y="328826"/>
                    <a:pt x="3622738" y="425264"/>
                  </a:cubicBezTo>
                  <a:cubicBezTo>
                    <a:pt x="5442311" y="521702"/>
                    <a:pt x="6970396" y="1470041"/>
                    <a:pt x="9144052" y="877824"/>
                  </a:cubicBezTo>
                  <a:cubicBezTo>
                    <a:pt x="9146241" y="585216"/>
                    <a:pt x="9148431" y="292608"/>
                    <a:pt x="9150620" y="0"/>
                  </a:cubicBezTo>
                  <a:lnTo>
                    <a:pt x="5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Freeform 6"/>
            <p:cNvSpPr/>
            <p:nvPr userDrawn="1"/>
          </p:nvSpPr>
          <p:spPr bwMode="invGray">
            <a:xfrm>
              <a:off x="-52" y="-1972"/>
              <a:ext cx="9144052" cy="109417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52" h="1282732">
                  <a:moveTo>
                    <a:pt x="2371" y="1971"/>
                  </a:moveTo>
                  <a:cubicBezTo>
                    <a:pt x="1581" y="305263"/>
                    <a:pt x="790" y="446133"/>
                    <a:pt x="0" y="749425"/>
                  </a:cubicBezTo>
                  <a:cubicBezTo>
                    <a:pt x="414528" y="587881"/>
                    <a:pt x="1394642" y="355830"/>
                    <a:pt x="3114923" y="315034"/>
                  </a:cubicBezTo>
                  <a:cubicBezTo>
                    <a:pt x="4835204" y="274238"/>
                    <a:pt x="7500499" y="1282732"/>
                    <a:pt x="9144052" y="537135"/>
                  </a:cubicBezTo>
                  <a:cubicBezTo>
                    <a:pt x="9143751" y="358090"/>
                    <a:pt x="9143451" y="179045"/>
                    <a:pt x="9143150" y="0"/>
                  </a:cubicBezTo>
                  <a:lnTo>
                    <a:pt x="2371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Oval 7"/>
          <p:cNvSpPr/>
          <p:nvPr/>
        </p:nvSpPr>
        <p:spPr bwMode="gray">
          <a:xfrm>
            <a:off x="10765536" y="3840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9997440" y="429768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280416" y="210312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6258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invGray">
          <a:xfrm rot="16200000">
            <a:off x="-2709598" y="2703653"/>
            <a:ext cx="6891618" cy="1472419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207007" y="273050"/>
            <a:ext cx="10375392" cy="950976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072" y="1371600"/>
            <a:ext cx="6815667" cy="47548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16" y="1362456"/>
            <a:ext cx="3425952" cy="47640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537960"/>
            <a:ext cx="2844800" cy="246888"/>
          </a:xfrm>
        </p:spPr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63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7010400" y="987552"/>
            <a:ext cx="4974336" cy="795528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707136" y="1216152"/>
            <a:ext cx="6193536" cy="464515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34784" y="1901952"/>
            <a:ext cx="4949952" cy="17556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9200" y="6537960"/>
            <a:ext cx="2844800" cy="246888"/>
          </a:xfrm>
        </p:spPr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8" name="Group 7"/>
          <p:cNvGrpSpPr/>
          <p:nvPr/>
        </p:nvGrpSpPr>
        <p:grpSpPr bwMode="invGray">
          <a:xfrm rot="16200000">
            <a:off x="-2709598" y="2703653"/>
            <a:ext cx="6891618" cy="1472419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1" name="Oval 10"/>
          <p:cNvSpPr/>
          <p:nvPr/>
        </p:nvSpPr>
        <p:spPr bwMode="gray">
          <a:xfrm>
            <a:off x="9144000" y="3886200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7717536" y="4572000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/>
          <p:nvPr/>
        </p:nvSpPr>
        <p:spPr bwMode="gray">
          <a:xfrm>
            <a:off x="1621536" y="384048"/>
            <a:ext cx="975360" cy="73152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09734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1"/>
            <a:ext cx="12200827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>
            <a:off x="-69" y="-1972"/>
            <a:ext cx="12192069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765536" y="3840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9997440" y="429768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280416" y="210312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609600" y="649224"/>
            <a:ext cx="10972800" cy="9966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288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54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 flipV="1">
            <a:off x="0" y="5590646"/>
            <a:ext cx="12200827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8"/>
          <p:cNvSpPr/>
          <p:nvPr/>
        </p:nvSpPr>
        <p:spPr bwMode="invGray">
          <a:xfrm flipV="1">
            <a:off x="-69" y="5780271"/>
            <a:ext cx="12192069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863072" y="5641848"/>
            <a:ext cx="1011936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1521440" y="5212080"/>
            <a:ext cx="512064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77952" y="5641848"/>
            <a:ext cx="1109472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9241536" y="274638"/>
            <a:ext cx="2340864" cy="566928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436864" cy="56967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27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0" y="0"/>
            <a:ext cx="12204261" cy="1862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862136">
                <a:moveTo>
                  <a:pt x="52" y="1284"/>
                </a:moveTo>
                <a:cubicBezTo>
                  <a:pt x="35" y="491948"/>
                  <a:pt x="17" y="1371472"/>
                  <a:pt x="0" y="1862136"/>
                </a:cubicBezTo>
                <a:cubicBezTo>
                  <a:pt x="304800" y="1706688"/>
                  <a:pt x="1952287" y="1117060"/>
                  <a:pt x="2999284" y="1051560"/>
                </a:cubicBezTo>
                <a:cubicBezTo>
                  <a:pt x="4046281" y="986060"/>
                  <a:pt x="5541316" y="1353820"/>
                  <a:pt x="6281980" y="1469136"/>
                </a:cubicBezTo>
                <a:cubicBezTo>
                  <a:pt x="7022644" y="1584452"/>
                  <a:pt x="8247940" y="1834896"/>
                  <a:pt x="9144052" y="1487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invGray">
          <a:xfrm>
            <a:off x="-69" y="0"/>
            <a:ext cx="12204261" cy="1481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481136">
                <a:moveTo>
                  <a:pt x="52" y="1284"/>
                </a:moveTo>
                <a:cubicBezTo>
                  <a:pt x="35" y="491948"/>
                  <a:pt x="17" y="990472"/>
                  <a:pt x="0" y="1481136"/>
                </a:cubicBezTo>
                <a:cubicBezTo>
                  <a:pt x="414528" y="1319592"/>
                  <a:pt x="1857799" y="987520"/>
                  <a:pt x="2980996" y="960120"/>
                </a:cubicBezTo>
                <a:cubicBezTo>
                  <a:pt x="4104193" y="932720"/>
                  <a:pt x="6019852" y="1271016"/>
                  <a:pt x="6739180" y="1316736"/>
                </a:cubicBezTo>
                <a:cubicBezTo>
                  <a:pt x="7458508" y="1362456"/>
                  <a:pt x="8247940" y="1453896"/>
                  <a:pt x="9144052" y="1106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609600" y="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37960"/>
            <a:ext cx="284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AA1D5-2259-4B66-BE9E-AAEAFD882AFB}" type="datetimeFigureOut">
              <a:rPr lang="ko-KR" altLang="en-US" smtClean="0"/>
              <a:t>2021-07-30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37960"/>
            <a:ext cx="3860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537960"/>
            <a:ext cx="284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7A15F-3C99-409B-B0BE-29219A521E0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 bwMode="gray"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8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lang="en-US" sz="3600" b="1" kern="1200" smtClean="0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5"/>
        </a:buClr>
        <a:buSzPct val="85000"/>
        <a:buFont typeface="Wingdings" pitchFamily="2" charset="2"/>
        <a:buChar char="¢"/>
        <a:defRPr lang="en-US" sz="32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4"/>
        </a:buClr>
        <a:buSzPct val="85000"/>
        <a:buFont typeface="Wingdings" pitchFamily="2" charset="2"/>
        <a:buChar char="¤"/>
        <a:defRPr lang="en-US" sz="28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85000"/>
        <a:buFont typeface="Wingdings" pitchFamily="2" charset="2"/>
        <a:buChar char="¤"/>
        <a:defRPr lang="en-US" sz="24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6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" y="562707"/>
            <a:ext cx="10058400" cy="56578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21" y="-120526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3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2433" y="1387783"/>
            <a:ext cx="9127820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[IPS </a:t>
            </a:r>
            <a:r>
              <a:rPr lang="ko-KR" altLang="en-US" sz="2400" b="1" dirty="0" smtClean="0"/>
              <a:t>패널</a:t>
            </a:r>
            <a:r>
              <a:rPr lang="en-US" altLang="ko-KR" sz="2400" b="1" dirty="0" smtClean="0"/>
              <a:t>]</a:t>
            </a:r>
            <a:endParaRPr lang="ko-KR" altLang="en-US" sz="2400" dirty="0"/>
          </a:p>
          <a:p>
            <a:pPr fontAlgn="base"/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</a:rPr>
              <a:t>IPS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</a:rPr>
              <a:t>는 </a:t>
            </a:r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</a:rPr>
              <a:t>in-plane switching</a:t>
            </a:r>
            <a:r>
              <a:rPr lang="ko-KR" altLang="en-US" dirty="0"/>
              <a:t>의 약자입니다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IPS </a:t>
            </a:r>
            <a:r>
              <a:rPr lang="ko-KR" altLang="en-US" dirty="0"/>
              <a:t>디스플레이는 실제로 </a:t>
            </a:r>
            <a:r>
              <a:rPr lang="en-US" altLang="ko-KR" dirty="0"/>
              <a:t>TN </a:t>
            </a:r>
            <a:r>
              <a:rPr lang="ko-KR" altLang="en-US" dirty="0"/>
              <a:t>패널의 단점을 해결하기 위해 개발되었습니다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IPS </a:t>
            </a:r>
            <a:r>
              <a:rPr lang="ko-KR" altLang="en-US" dirty="0"/>
              <a:t>패널에서 액정 분자의 방향은 기판에 평행하게 배열되고 전환됩니다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이를 </a:t>
            </a:r>
            <a:r>
              <a:rPr lang="ko-KR" altLang="en-US" dirty="0"/>
              <a:t>통해 훨씬 더 넓은 </a:t>
            </a:r>
            <a:r>
              <a:rPr lang="ko-KR" altLang="en-US" dirty="0" err="1"/>
              <a:t>시야각에서</a:t>
            </a:r>
            <a:r>
              <a:rPr lang="ko-KR" altLang="en-US" dirty="0"/>
              <a:t> 정확한 색 재현이 가능합니다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IPS </a:t>
            </a:r>
            <a:r>
              <a:rPr lang="ko-KR" altLang="en-US" dirty="0"/>
              <a:t>패널은 </a:t>
            </a:r>
            <a:r>
              <a:rPr lang="en-US" altLang="ko-KR" dirty="0"/>
              <a:t>TN </a:t>
            </a:r>
            <a:r>
              <a:rPr lang="ko-KR" altLang="en-US" dirty="0"/>
              <a:t>패널에 비해 분명한 이점이 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우선 </a:t>
            </a:r>
            <a:r>
              <a:rPr lang="ko-KR" altLang="en-US" dirty="0"/>
              <a:t>색 </a:t>
            </a:r>
            <a:r>
              <a:rPr lang="ko-KR" altLang="en-US" dirty="0" err="1"/>
              <a:t>재현성이</a:t>
            </a:r>
            <a:r>
              <a:rPr lang="ko-KR" altLang="en-US" dirty="0"/>
              <a:t> 뛰어납니다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상당한 </a:t>
            </a:r>
            <a:r>
              <a:rPr lang="ko-KR" altLang="en-US" dirty="0"/>
              <a:t>양의 </a:t>
            </a:r>
            <a:r>
              <a:rPr lang="en-US" altLang="ko-KR" dirty="0" err="1"/>
              <a:t>sRGB</a:t>
            </a:r>
            <a:r>
              <a:rPr lang="en-US" altLang="ko-KR" dirty="0"/>
              <a:t> </a:t>
            </a:r>
            <a:r>
              <a:rPr lang="ko-KR" altLang="en-US" dirty="0"/>
              <a:t>영역을 포괄하는 고급 </a:t>
            </a:r>
            <a:r>
              <a:rPr lang="en-US" altLang="ko-KR" dirty="0"/>
              <a:t>IPS </a:t>
            </a:r>
            <a:r>
              <a:rPr lang="ko-KR" altLang="en-US" dirty="0"/>
              <a:t>모니터는 보기에도 멋질 뿐만 아니라 </a:t>
            </a:r>
            <a:endParaRPr lang="en-US" altLang="ko-KR" dirty="0" smtClean="0"/>
          </a:p>
          <a:p>
            <a:r>
              <a:rPr lang="ko-KR" altLang="en-US" dirty="0" smtClean="0"/>
              <a:t>전문 </a:t>
            </a:r>
            <a:r>
              <a:rPr lang="ko-KR" altLang="en-US" dirty="0"/>
              <a:t>사진작가와 그래픽 디자이너에게 탁월한 선택입니다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IPS</a:t>
            </a:r>
            <a:r>
              <a:rPr lang="ko-KR" altLang="en-US" dirty="0"/>
              <a:t>에서 대비가 크게 향상되었습니다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OLED</a:t>
            </a:r>
            <a:r>
              <a:rPr lang="ko-KR" altLang="en-US" dirty="0"/>
              <a:t>의 검은색을 얻지 못하더라도 어두운 부분은 확실하게 어둡게 보이지만 </a:t>
            </a:r>
            <a:endParaRPr lang="en-US" altLang="ko-KR" dirty="0" smtClean="0"/>
          </a:p>
          <a:p>
            <a:r>
              <a:rPr lang="ko-KR" altLang="en-US" dirty="0" smtClean="0"/>
              <a:t>디테일은 </a:t>
            </a:r>
            <a:r>
              <a:rPr lang="ko-KR" altLang="en-US" dirty="0"/>
              <a:t>그대로 유지합니다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IPS </a:t>
            </a:r>
            <a:r>
              <a:rPr lang="ko-KR" altLang="en-US" dirty="0"/>
              <a:t>패널은 </a:t>
            </a:r>
            <a:r>
              <a:rPr lang="en-US" altLang="ko-KR" dirty="0"/>
              <a:t>TN </a:t>
            </a:r>
            <a:r>
              <a:rPr lang="ko-KR" altLang="en-US" dirty="0"/>
              <a:t>패널보다 </a:t>
            </a:r>
            <a:r>
              <a:rPr lang="ko-KR" altLang="en-US" dirty="0" err="1"/>
              <a:t>재생률이</a:t>
            </a:r>
            <a:r>
              <a:rPr lang="ko-KR" altLang="en-US" dirty="0"/>
              <a:t> 느린 경향이 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/>
              <a:t>그러나 게임 지향 </a:t>
            </a:r>
            <a:r>
              <a:rPr lang="en-US" altLang="ko-KR" dirty="0"/>
              <a:t>IPS </a:t>
            </a:r>
            <a:r>
              <a:rPr lang="ko-KR" altLang="en-US" dirty="0"/>
              <a:t>모델은 낮은 응답 시간과 높은 </a:t>
            </a:r>
            <a:r>
              <a:rPr lang="ko-KR" altLang="en-US" dirty="0" err="1"/>
              <a:t>재생률로</a:t>
            </a:r>
            <a:r>
              <a:rPr lang="ko-KR" altLang="en-US" dirty="0"/>
              <a:t> 사용할 수 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비교 </a:t>
            </a:r>
            <a:r>
              <a:rPr lang="ko-KR" altLang="en-US" dirty="0"/>
              <a:t>가능한 </a:t>
            </a:r>
            <a:r>
              <a:rPr lang="en-US" altLang="ko-KR" dirty="0"/>
              <a:t>TN </a:t>
            </a:r>
            <a:r>
              <a:rPr lang="ko-KR" altLang="en-US" dirty="0"/>
              <a:t>부품보다 훨씬 비쌉니다</a:t>
            </a:r>
            <a:r>
              <a:rPr lang="en-US" altLang="ko-KR" dirty="0"/>
              <a:t>. </a:t>
            </a:r>
            <a:r>
              <a:rPr lang="en-US" altLang="ko-KR" dirty="0">
                <a:solidFill>
                  <a:srgbClr val="FF0000"/>
                </a:solidFill>
              </a:rPr>
              <a:t>IPS </a:t>
            </a:r>
            <a:r>
              <a:rPr lang="ko-KR" altLang="en-US" dirty="0">
                <a:solidFill>
                  <a:srgbClr val="FF0000"/>
                </a:solidFill>
              </a:rPr>
              <a:t>패널은 우리의 권장 사항입니다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/>
              <a:t>뛰어난 </a:t>
            </a:r>
            <a:r>
              <a:rPr lang="ko-KR" altLang="en-US" dirty="0"/>
              <a:t>이미지 품질을 제공하는 동시에 짧은 대기 시간</a:t>
            </a:r>
            <a:r>
              <a:rPr lang="en-US" altLang="ko-KR" dirty="0"/>
              <a:t>, </a:t>
            </a:r>
            <a:r>
              <a:rPr lang="ko-KR" altLang="en-US" dirty="0"/>
              <a:t>높은 </a:t>
            </a:r>
            <a:r>
              <a:rPr lang="ko-KR" altLang="en-US" dirty="0" err="1"/>
              <a:t>재생률</a:t>
            </a:r>
            <a:r>
              <a:rPr lang="ko-KR" altLang="en-US" dirty="0"/>
              <a:t> 게임을 </a:t>
            </a:r>
            <a:r>
              <a:rPr lang="ko-KR" altLang="en-US" dirty="0" smtClean="0"/>
              <a:t>지원합니다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21" y="-120526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2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2916" y="1498833"/>
            <a:ext cx="9631419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[VA </a:t>
            </a:r>
            <a:r>
              <a:rPr lang="ko-KR" altLang="en-US" sz="2400" b="1" dirty="0" smtClean="0"/>
              <a:t>패널</a:t>
            </a:r>
            <a:r>
              <a:rPr lang="en-US" altLang="ko-KR" sz="2400" b="1" dirty="0" smtClean="0"/>
              <a:t>]</a:t>
            </a:r>
            <a:endParaRPr lang="ko-KR" altLang="en-US" sz="2400" dirty="0"/>
          </a:p>
          <a:p>
            <a:pPr fontAlgn="base"/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</a:rPr>
              <a:t>VA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</a:rPr>
              <a:t>는 </a:t>
            </a:r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</a:rPr>
              <a:t>vertical alignment</a:t>
            </a:r>
            <a:r>
              <a:rPr lang="ko-KR" altLang="en-US" dirty="0"/>
              <a:t>의 약자입니다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이 </a:t>
            </a:r>
            <a:r>
              <a:rPr lang="ko-KR" altLang="en-US" dirty="0"/>
              <a:t>디스플레이에서 </a:t>
            </a:r>
            <a:r>
              <a:rPr lang="en-US" altLang="ko-KR" dirty="0"/>
              <a:t>LCD </a:t>
            </a:r>
            <a:r>
              <a:rPr lang="ko-KR" altLang="en-US" dirty="0"/>
              <a:t>셀은 전기가 통하지 않을 때 수직으로 정렬됩니다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수평으로 </a:t>
            </a:r>
            <a:r>
              <a:rPr lang="ko-KR" altLang="en-US" dirty="0"/>
              <a:t>정렬되어 빛이 통과할 수 있습니다</a:t>
            </a:r>
            <a:r>
              <a:rPr lang="en-US" altLang="ko-KR" dirty="0"/>
              <a:t>. VA </a:t>
            </a:r>
            <a:r>
              <a:rPr lang="ko-KR" altLang="en-US" dirty="0"/>
              <a:t>패널은 뛰어난 이미지 품질을 제공합니다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저렴한 </a:t>
            </a:r>
            <a:r>
              <a:rPr lang="en-US" altLang="ko-KR" dirty="0"/>
              <a:t>VA </a:t>
            </a:r>
            <a:r>
              <a:rPr lang="ko-KR" altLang="en-US" dirty="0"/>
              <a:t>모니터조차도 </a:t>
            </a:r>
            <a:r>
              <a:rPr lang="en-US" altLang="ko-KR" dirty="0">
                <a:solidFill>
                  <a:srgbClr val="FF0000"/>
                </a:solidFill>
              </a:rPr>
              <a:t>3000 : 1</a:t>
            </a:r>
            <a:r>
              <a:rPr lang="ko-KR" altLang="en-US" dirty="0">
                <a:solidFill>
                  <a:srgbClr val="FF0000"/>
                </a:solidFill>
              </a:rPr>
              <a:t>을 초과하는 </a:t>
            </a:r>
            <a:r>
              <a:rPr lang="ko-KR" altLang="en-US" dirty="0" err="1">
                <a:solidFill>
                  <a:srgbClr val="FF0000"/>
                </a:solidFill>
              </a:rPr>
              <a:t>명암비를</a:t>
            </a:r>
            <a:r>
              <a:rPr lang="ko-KR" altLang="en-US" dirty="0">
                <a:solidFill>
                  <a:srgbClr val="FF0000"/>
                </a:solidFill>
              </a:rPr>
              <a:t> 제공</a:t>
            </a:r>
            <a:r>
              <a:rPr lang="ko-KR" altLang="en-US" dirty="0"/>
              <a:t>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이것은 </a:t>
            </a:r>
            <a:r>
              <a:rPr lang="ko-KR" altLang="en-US" dirty="0"/>
              <a:t>풍부한 색상과 어두운 장면에서의 디테일 보존으로 변환됩니다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VA</a:t>
            </a:r>
            <a:r>
              <a:rPr lang="ko-KR" altLang="en-US" dirty="0"/>
              <a:t>는 미디어 소비가 주요 사용 사례인 경우 이상적입니다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즉</a:t>
            </a:r>
            <a:r>
              <a:rPr lang="en-US" altLang="ko-KR" dirty="0"/>
              <a:t>, </a:t>
            </a:r>
            <a:r>
              <a:rPr lang="ko-KR" altLang="en-US" dirty="0"/>
              <a:t>뛰어난 이미지 품질을 얻을 수 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여기서의 </a:t>
            </a:r>
            <a:r>
              <a:rPr lang="ko-KR" altLang="en-US" dirty="0"/>
              <a:t>단점은 </a:t>
            </a:r>
            <a:r>
              <a:rPr lang="en-US" altLang="ko-KR" dirty="0"/>
              <a:t>VA </a:t>
            </a:r>
            <a:r>
              <a:rPr lang="ko-KR" altLang="en-US" dirty="0"/>
              <a:t>패널의 응답 시간이 가장 나쁜 경향이 있다는 것입니다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응답 </a:t>
            </a:r>
            <a:r>
              <a:rPr lang="ko-KR" altLang="en-US" dirty="0"/>
              <a:t>시간이 </a:t>
            </a:r>
            <a:r>
              <a:rPr lang="en-US" altLang="ko-KR" dirty="0"/>
              <a:t>4ms</a:t>
            </a:r>
            <a:r>
              <a:rPr lang="ko-KR" altLang="en-US" dirty="0"/>
              <a:t>보다 높은 것이 일반적입니다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최악의 </a:t>
            </a:r>
            <a:r>
              <a:rPr lang="ko-KR" altLang="en-US" dirty="0"/>
              <a:t>경우 입력 지연이 실제로 어느 정도 눈에 띕니다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또한 </a:t>
            </a:r>
            <a:r>
              <a:rPr lang="ko-KR" altLang="en-US" dirty="0" err="1"/>
              <a:t>시야각은</a:t>
            </a:r>
            <a:r>
              <a:rPr lang="ko-KR" altLang="en-US" dirty="0"/>
              <a:t> </a:t>
            </a:r>
            <a:r>
              <a:rPr lang="en-US" altLang="ko-KR" dirty="0"/>
              <a:t>TN </a:t>
            </a:r>
            <a:r>
              <a:rPr lang="ko-KR" altLang="en-US" dirty="0"/>
              <a:t>패널보다 우수하지만 </a:t>
            </a:r>
            <a:r>
              <a:rPr lang="en-US" altLang="ko-KR" dirty="0"/>
              <a:t>VA </a:t>
            </a:r>
            <a:r>
              <a:rPr lang="ko-KR" altLang="en-US" dirty="0"/>
              <a:t>패널은 색상이 넓은 각도로 흐려지는 등 </a:t>
            </a:r>
            <a:endParaRPr lang="en-US" altLang="ko-KR" dirty="0" smtClean="0"/>
          </a:p>
          <a:p>
            <a:r>
              <a:rPr lang="ko-KR" altLang="en-US" dirty="0" smtClean="0"/>
              <a:t>색상 </a:t>
            </a:r>
            <a:r>
              <a:rPr lang="ko-KR" altLang="en-US" dirty="0"/>
              <a:t>변화를 보이는 경우가 많습니다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일부 </a:t>
            </a:r>
            <a:r>
              <a:rPr lang="en-US" altLang="ko-KR" dirty="0"/>
              <a:t>VA </a:t>
            </a:r>
            <a:r>
              <a:rPr lang="ko-KR" altLang="en-US" dirty="0"/>
              <a:t>패널은 특히 빠르게 움직이는 이미지를 처리할 때 </a:t>
            </a:r>
            <a:r>
              <a:rPr lang="en-US" altLang="ko-KR" dirty="0"/>
              <a:t>"</a:t>
            </a:r>
            <a:r>
              <a:rPr lang="ko-KR" altLang="en-US" dirty="0" err="1"/>
              <a:t>고스팅</a:t>
            </a:r>
            <a:r>
              <a:rPr lang="en-US" altLang="ko-KR" dirty="0"/>
              <a:t>" </a:t>
            </a:r>
            <a:r>
              <a:rPr lang="ko-KR" altLang="en-US" dirty="0"/>
              <a:t>문제가 발생합니다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/>
              <a:t>이로 인해 </a:t>
            </a:r>
            <a:r>
              <a:rPr lang="en-US" altLang="ko-KR" dirty="0"/>
              <a:t>VA </a:t>
            </a:r>
            <a:r>
              <a:rPr lang="ko-KR" altLang="en-US" dirty="0"/>
              <a:t>패널은 </a:t>
            </a:r>
            <a:r>
              <a:rPr lang="en-US" altLang="ko-KR" dirty="0"/>
              <a:t>eSports </a:t>
            </a:r>
            <a:r>
              <a:rPr lang="ko-KR" altLang="en-US" dirty="0"/>
              <a:t>게임에서 의심스러운 선택입니다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하지만 </a:t>
            </a:r>
            <a:r>
              <a:rPr lang="ko-KR" altLang="en-US" dirty="0"/>
              <a:t>주로 싱글 플레이어 타이틀을 플레이한다면 </a:t>
            </a:r>
            <a:r>
              <a:rPr lang="en-US" altLang="ko-KR" dirty="0"/>
              <a:t>VA </a:t>
            </a:r>
            <a:r>
              <a:rPr lang="ko-KR" altLang="en-US" dirty="0"/>
              <a:t>패널이 좋은 선택입니다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err="1" smtClean="0"/>
              <a:t>가격면에서</a:t>
            </a:r>
            <a:r>
              <a:rPr lang="ko-KR" altLang="en-US" dirty="0" smtClean="0"/>
              <a:t> </a:t>
            </a:r>
            <a:r>
              <a:rPr lang="en-US" altLang="ko-KR" dirty="0"/>
              <a:t>IPS </a:t>
            </a:r>
            <a:r>
              <a:rPr lang="ko-KR" altLang="en-US" dirty="0"/>
              <a:t>제품보다 저렴한 반면 우수한 이미지 품질을 제공하는 경향이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자유형 1"/>
          <p:cNvSpPr/>
          <p:nvPr/>
        </p:nvSpPr>
        <p:spPr>
          <a:xfrm>
            <a:off x="7876674" y="5462337"/>
            <a:ext cx="874294" cy="152400"/>
          </a:xfrm>
          <a:custGeom>
            <a:avLst/>
            <a:gdLst>
              <a:gd name="connsiteX0" fmla="*/ 0 w 874294"/>
              <a:gd name="connsiteY0" fmla="*/ 0 h 152400"/>
              <a:gd name="connsiteX1" fmla="*/ 16042 w 874294"/>
              <a:gd name="connsiteY1" fmla="*/ 40105 h 152400"/>
              <a:gd name="connsiteX2" fmla="*/ 64168 w 874294"/>
              <a:gd name="connsiteY2" fmla="*/ 104274 h 152400"/>
              <a:gd name="connsiteX3" fmla="*/ 112294 w 874294"/>
              <a:gd name="connsiteY3" fmla="*/ 144379 h 152400"/>
              <a:gd name="connsiteX4" fmla="*/ 152400 w 874294"/>
              <a:gd name="connsiteY4" fmla="*/ 152400 h 152400"/>
              <a:gd name="connsiteX5" fmla="*/ 425115 w 874294"/>
              <a:gd name="connsiteY5" fmla="*/ 144379 h 152400"/>
              <a:gd name="connsiteX6" fmla="*/ 457200 w 874294"/>
              <a:gd name="connsiteY6" fmla="*/ 136358 h 152400"/>
              <a:gd name="connsiteX7" fmla="*/ 874294 w 874294"/>
              <a:gd name="connsiteY7" fmla="*/ 128337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4294" h="152400">
                <a:moveTo>
                  <a:pt x="0" y="0"/>
                </a:moveTo>
                <a:cubicBezTo>
                  <a:pt x="5347" y="13368"/>
                  <a:pt x="9603" y="27227"/>
                  <a:pt x="16042" y="40105"/>
                </a:cubicBezTo>
                <a:cubicBezTo>
                  <a:pt x="24000" y="56021"/>
                  <a:pt x="57283" y="96406"/>
                  <a:pt x="64168" y="104274"/>
                </a:cubicBezTo>
                <a:cubicBezTo>
                  <a:pt x="74328" y="115886"/>
                  <a:pt x="96401" y="138419"/>
                  <a:pt x="112294" y="144379"/>
                </a:cubicBezTo>
                <a:cubicBezTo>
                  <a:pt x="125059" y="149166"/>
                  <a:pt x="139031" y="149726"/>
                  <a:pt x="152400" y="152400"/>
                </a:cubicBezTo>
                <a:cubicBezTo>
                  <a:pt x="243305" y="149726"/>
                  <a:pt x="334296" y="149159"/>
                  <a:pt x="425115" y="144379"/>
                </a:cubicBezTo>
                <a:cubicBezTo>
                  <a:pt x="436124" y="143800"/>
                  <a:pt x="446190" y="136909"/>
                  <a:pt x="457200" y="136358"/>
                </a:cubicBezTo>
                <a:cubicBezTo>
                  <a:pt x="641378" y="127149"/>
                  <a:pt x="715128" y="128337"/>
                  <a:pt x="874294" y="12833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>
            <a:off x="8662737" y="5526505"/>
            <a:ext cx="112982" cy="160421"/>
          </a:xfrm>
          <a:custGeom>
            <a:avLst/>
            <a:gdLst>
              <a:gd name="connsiteX0" fmla="*/ 0 w 112982"/>
              <a:gd name="connsiteY0" fmla="*/ 0 h 160421"/>
              <a:gd name="connsiteX1" fmla="*/ 40105 w 112982"/>
              <a:gd name="connsiteY1" fmla="*/ 24063 h 160421"/>
              <a:gd name="connsiteX2" fmla="*/ 64168 w 112982"/>
              <a:gd name="connsiteY2" fmla="*/ 32084 h 160421"/>
              <a:gd name="connsiteX3" fmla="*/ 80210 w 112982"/>
              <a:gd name="connsiteY3" fmla="*/ 48127 h 160421"/>
              <a:gd name="connsiteX4" fmla="*/ 104274 w 112982"/>
              <a:gd name="connsiteY4" fmla="*/ 64169 h 160421"/>
              <a:gd name="connsiteX5" fmla="*/ 112295 w 112982"/>
              <a:gd name="connsiteY5" fmla="*/ 88232 h 160421"/>
              <a:gd name="connsiteX6" fmla="*/ 88231 w 112982"/>
              <a:gd name="connsiteY6" fmla="*/ 104274 h 160421"/>
              <a:gd name="connsiteX7" fmla="*/ 48126 w 112982"/>
              <a:gd name="connsiteY7" fmla="*/ 152400 h 160421"/>
              <a:gd name="connsiteX8" fmla="*/ 24063 w 112982"/>
              <a:gd name="connsiteY8" fmla="*/ 160421 h 16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982" h="160421">
                <a:moveTo>
                  <a:pt x="0" y="0"/>
                </a:moveTo>
                <a:cubicBezTo>
                  <a:pt x="13368" y="8021"/>
                  <a:pt x="26161" y="17091"/>
                  <a:pt x="40105" y="24063"/>
                </a:cubicBezTo>
                <a:cubicBezTo>
                  <a:pt x="47667" y="27844"/>
                  <a:pt x="56918" y="27734"/>
                  <a:pt x="64168" y="32084"/>
                </a:cubicBezTo>
                <a:cubicBezTo>
                  <a:pt x="70653" y="35975"/>
                  <a:pt x="74305" y="43403"/>
                  <a:pt x="80210" y="48127"/>
                </a:cubicBezTo>
                <a:cubicBezTo>
                  <a:pt x="87738" y="54149"/>
                  <a:pt x="96253" y="58822"/>
                  <a:pt x="104274" y="64169"/>
                </a:cubicBezTo>
                <a:cubicBezTo>
                  <a:pt x="106948" y="72190"/>
                  <a:pt x="115435" y="80382"/>
                  <a:pt x="112295" y="88232"/>
                </a:cubicBezTo>
                <a:cubicBezTo>
                  <a:pt x="108714" y="97183"/>
                  <a:pt x="95048" y="97457"/>
                  <a:pt x="88231" y="104274"/>
                </a:cubicBezTo>
                <a:cubicBezTo>
                  <a:pt x="58636" y="133868"/>
                  <a:pt x="87549" y="126118"/>
                  <a:pt x="48126" y="152400"/>
                </a:cubicBezTo>
                <a:cubicBezTo>
                  <a:pt x="41091" y="157090"/>
                  <a:pt x="24063" y="160421"/>
                  <a:pt x="24063" y="16042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750968" y="5462337"/>
            <a:ext cx="27077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 smtClean="0">
                <a:solidFill>
                  <a:srgbClr val="FF0000"/>
                </a:solidFill>
              </a:rPr>
              <a:t>빛반사</a:t>
            </a:r>
            <a:r>
              <a:rPr lang="ko-KR" altLang="en-US" sz="1100" dirty="0" smtClean="0">
                <a:solidFill>
                  <a:srgbClr val="FF0000"/>
                </a:solidFill>
              </a:rPr>
              <a:t> 및 잔상</a:t>
            </a:r>
            <a:r>
              <a:rPr lang="en-US" altLang="ko-KR" sz="1100" dirty="0" smtClean="0">
                <a:solidFill>
                  <a:srgbClr val="FF0000"/>
                </a:solidFill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</a:rPr>
              <a:t>이미지 사라짐</a:t>
            </a:r>
            <a:r>
              <a:rPr lang="en-US" altLang="ko-KR" sz="1100" dirty="0" smtClean="0">
                <a:solidFill>
                  <a:srgbClr val="FF0000"/>
                </a:solidFill>
              </a:rPr>
              <a:t>,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흐림문제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21" y="-120526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3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3317" y="778044"/>
            <a:ext cx="10334432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[TN </a:t>
            </a:r>
            <a:r>
              <a:rPr lang="ko-KR" altLang="en-US" sz="2400" b="1" dirty="0" smtClean="0"/>
              <a:t>패널</a:t>
            </a:r>
            <a:r>
              <a:rPr lang="en-US" altLang="ko-KR" sz="2400" b="1" dirty="0" smtClean="0"/>
              <a:t>]</a:t>
            </a:r>
            <a:endParaRPr lang="ko-KR" altLang="en-US" sz="2400" dirty="0"/>
          </a:p>
          <a:p>
            <a:pPr fontAlgn="base"/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</a:rPr>
              <a:t>TN</a:t>
            </a:r>
            <a:r>
              <a:rPr lang="ko-KR" altLang="en-US" b="1" dirty="0">
                <a:solidFill>
                  <a:schemeClr val="bg2">
                    <a:lumMod val="50000"/>
                  </a:schemeClr>
                </a:solidFill>
              </a:rPr>
              <a:t>은 </a:t>
            </a:r>
            <a:r>
              <a:rPr lang="en-US" altLang="ko-KR" b="1" dirty="0">
                <a:solidFill>
                  <a:schemeClr val="bg2">
                    <a:lumMod val="50000"/>
                  </a:schemeClr>
                </a:solidFill>
              </a:rPr>
              <a:t>Twisted </a:t>
            </a:r>
            <a:r>
              <a:rPr lang="en-US" altLang="ko-KR" b="1" dirty="0" err="1">
                <a:solidFill>
                  <a:schemeClr val="bg2">
                    <a:lumMod val="50000"/>
                  </a:schemeClr>
                </a:solidFill>
              </a:rPr>
              <a:t>Nematic</a:t>
            </a:r>
            <a:r>
              <a:rPr lang="ko-KR" altLang="en-US" dirty="0"/>
              <a:t>의 약자로 이러한 유형의 디스플레이에 사용되는 </a:t>
            </a:r>
            <a:r>
              <a:rPr lang="en-US" altLang="ko-KR" dirty="0"/>
              <a:t>LCD </a:t>
            </a:r>
            <a:r>
              <a:rPr lang="ko-KR" altLang="en-US" dirty="0"/>
              <a:t>기판을 나타냅니다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TN </a:t>
            </a:r>
            <a:r>
              <a:rPr lang="ko-KR" altLang="en-US" dirty="0"/>
              <a:t>패널은 매우 성숙한 기술이며 생산하기에 가장 저렴한 종류의 </a:t>
            </a:r>
            <a:r>
              <a:rPr lang="en-US" altLang="ko-KR" dirty="0"/>
              <a:t>LCD </a:t>
            </a:r>
            <a:r>
              <a:rPr lang="ko-KR" altLang="en-US" dirty="0"/>
              <a:t>디스플레이입니다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다른 </a:t>
            </a:r>
            <a:r>
              <a:rPr lang="ko-KR" altLang="en-US" dirty="0"/>
              <a:t>모니터 패널보다 응답 시간이 더 짧은 경향이 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따라서 </a:t>
            </a:r>
            <a:r>
              <a:rPr lang="en-US" altLang="ko-KR" dirty="0"/>
              <a:t>eSports </a:t>
            </a:r>
            <a:r>
              <a:rPr lang="ko-KR" altLang="en-US" dirty="0"/>
              <a:t>게임과 같은 지연 시간이 짧은 사용 사례에 매우 적합합니다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결과적으로 </a:t>
            </a:r>
            <a:r>
              <a:rPr lang="ko-KR" altLang="en-US" dirty="0"/>
              <a:t>많은 </a:t>
            </a:r>
            <a:r>
              <a:rPr lang="en-US" altLang="ko-KR" dirty="0"/>
              <a:t>eSports </a:t>
            </a:r>
            <a:r>
              <a:rPr lang="ko-KR" altLang="en-US" dirty="0"/>
              <a:t>지향적인 </a:t>
            </a:r>
            <a:r>
              <a:rPr lang="ko-KR" altLang="en-US" dirty="0" smtClean="0"/>
              <a:t>고 </a:t>
            </a:r>
            <a:r>
              <a:rPr lang="ko-KR" altLang="en-US" dirty="0" err="1" smtClean="0"/>
              <a:t>재생률</a:t>
            </a:r>
            <a:r>
              <a:rPr lang="ko-KR" altLang="en-US" dirty="0" smtClean="0"/>
              <a:t> </a:t>
            </a:r>
            <a:r>
              <a:rPr lang="ko-KR" altLang="en-US" dirty="0"/>
              <a:t>모니터는 </a:t>
            </a:r>
            <a:r>
              <a:rPr lang="en-US" altLang="ko-KR" dirty="0"/>
              <a:t>TN </a:t>
            </a:r>
            <a:r>
              <a:rPr lang="ko-KR" altLang="en-US" dirty="0"/>
              <a:t>기술을 사용합니다</a:t>
            </a:r>
            <a:r>
              <a:rPr lang="en-US" altLang="ko-KR" dirty="0" smtClean="0"/>
              <a:t>.</a:t>
            </a:r>
          </a:p>
          <a:p>
            <a:pPr fontAlgn="base"/>
            <a:r>
              <a:rPr lang="ko-KR" altLang="en-US" dirty="0"/>
              <a:t>하지만 주목할 만한 단점이 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우선</a:t>
            </a:r>
            <a:r>
              <a:rPr lang="en-US" altLang="ko-KR" dirty="0"/>
              <a:t>, </a:t>
            </a:r>
            <a:r>
              <a:rPr lang="ko-KR" altLang="en-US" dirty="0" err="1">
                <a:solidFill>
                  <a:srgbClr val="FF0000"/>
                </a:solidFill>
              </a:rPr>
              <a:t>시야각은</a:t>
            </a:r>
            <a:r>
              <a:rPr lang="ko-KR" altLang="en-US" dirty="0">
                <a:solidFill>
                  <a:srgbClr val="FF0000"/>
                </a:solidFill>
              </a:rPr>
              <a:t> 형편없어요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fontAlgn="base"/>
            <a:r>
              <a:rPr lang="en-US" altLang="ko-KR" dirty="0" smtClean="0"/>
              <a:t>TN </a:t>
            </a:r>
            <a:r>
              <a:rPr lang="ko-KR" altLang="en-US" dirty="0"/>
              <a:t>패널을 정확한 중앙에서 보더라도 가장자리에서 화질이 저하됩니다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err="1" smtClean="0"/>
              <a:t>시야각이</a:t>
            </a:r>
            <a:r>
              <a:rPr lang="ko-KR" altLang="en-US" dirty="0" smtClean="0"/>
              <a:t> </a:t>
            </a:r>
            <a:r>
              <a:rPr lang="ko-KR" altLang="en-US" dirty="0"/>
              <a:t>나쁘다는 것은 패널 중앙에만 색상이 정확하게 재현된다는 것을 의미합니다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일부 </a:t>
            </a:r>
            <a:r>
              <a:rPr lang="en-US" altLang="ko-KR" dirty="0"/>
              <a:t>TN </a:t>
            </a:r>
            <a:r>
              <a:rPr lang="ko-KR" altLang="en-US" dirty="0"/>
              <a:t>패널은 다른 패널보다 </a:t>
            </a:r>
            <a:r>
              <a:rPr lang="ko-KR" altLang="en-US" dirty="0" err="1"/>
              <a:t>시야각이</a:t>
            </a:r>
            <a:r>
              <a:rPr lang="ko-KR" altLang="en-US" dirty="0"/>
              <a:t> 뛰어나지만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거의 </a:t>
            </a:r>
            <a:r>
              <a:rPr lang="ko-KR" altLang="en-US" dirty="0"/>
              <a:t>모든 패널은 이 점에서 예산 </a:t>
            </a:r>
            <a:r>
              <a:rPr lang="en-US" altLang="ko-KR" dirty="0"/>
              <a:t>VA </a:t>
            </a:r>
            <a:r>
              <a:rPr lang="ko-KR" altLang="en-US" dirty="0"/>
              <a:t>및 </a:t>
            </a:r>
            <a:r>
              <a:rPr lang="en-US" altLang="ko-KR" dirty="0"/>
              <a:t>IPS </a:t>
            </a:r>
            <a:r>
              <a:rPr lang="ko-KR" altLang="en-US" dirty="0"/>
              <a:t>세트에서도 우위를 점합니다</a:t>
            </a:r>
            <a:r>
              <a:rPr lang="en-US" altLang="ko-KR" dirty="0" smtClean="0"/>
              <a:t>.</a:t>
            </a:r>
          </a:p>
          <a:p>
            <a:pPr fontAlgn="base"/>
            <a:r>
              <a:rPr lang="ko-KR" altLang="en-US" dirty="0"/>
              <a:t>또 다른 한 가지</a:t>
            </a:r>
            <a:r>
              <a:rPr lang="en-US" altLang="ko-KR" dirty="0"/>
              <a:t>? </a:t>
            </a:r>
            <a:r>
              <a:rPr lang="en-US" altLang="ko-KR" dirty="0">
                <a:solidFill>
                  <a:srgbClr val="FF0000"/>
                </a:solidFill>
              </a:rPr>
              <a:t>TN </a:t>
            </a:r>
            <a:r>
              <a:rPr lang="ko-KR" altLang="en-US" dirty="0">
                <a:solidFill>
                  <a:srgbClr val="FF0000"/>
                </a:solidFill>
              </a:rPr>
              <a:t>패널에서 색 재현이 좋지 않습니다</a:t>
            </a:r>
            <a:r>
              <a:rPr lang="en-US" altLang="ko-KR" dirty="0">
                <a:solidFill>
                  <a:srgbClr val="FF0000"/>
                </a:solidFill>
              </a:rPr>
              <a:t>.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fontAlgn="base"/>
            <a:r>
              <a:rPr lang="ko-KR" altLang="en-US" dirty="0" smtClean="0"/>
              <a:t>일반적으로 </a:t>
            </a:r>
            <a:r>
              <a:rPr lang="ko-KR" altLang="en-US" dirty="0"/>
              <a:t>색상이 바랜 것처럼 보입니다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하지만 </a:t>
            </a:r>
            <a:r>
              <a:rPr lang="ko-KR" altLang="en-US" dirty="0"/>
              <a:t>가장 눈에 띄는 것은 대비 수준이 낮다는 것입니다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조명이 </a:t>
            </a:r>
            <a:r>
              <a:rPr lang="ko-KR" altLang="en-US" dirty="0"/>
              <a:t>어두운 장면에서는 검은색이 회색으로 나타납니다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대체로 </a:t>
            </a:r>
            <a:r>
              <a:rPr lang="en-US" altLang="ko-KR" dirty="0"/>
              <a:t>TN </a:t>
            </a:r>
            <a:r>
              <a:rPr lang="ko-KR" altLang="en-US" dirty="0"/>
              <a:t>패널을 더 이상 권장하기가 어렵습니다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eSports </a:t>
            </a:r>
            <a:r>
              <a:rPr lang="ko-KR" altLang="en-US" dirty="0"/>
              <a:t>패널을 원하지만 고성능 </a:t>
            </a:r>
            <a:r>
              <a:rPr lang="en-US" altLang="ko-KR" dirty="0"/>
              <a:t>IPS</a:t>
            </a:r>
            <a:r>
              <a:rPr lang="ko-KR" altLang="en-US" dirty="0"/>
              <a:t>를 감당할 수 없는 경우 </a:t>
            </a:r>
            <a:r>
              <a:rPr lang="en-US" altLang="ko-KR" dirty="0"/>
              <a:t>TN </a:t>
            </a:r>
            <a:r>
              <a:rPr lang="ko-KR" altLang="en-US" dirty="0"/>
              <a:t>패널이 적합할 수 있습니다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21" y="-120526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9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8" y="602273"/>
            <a:ext cx="10058400" cy="565785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978" y="-91343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69" y="677539"/>
            <a:ext cx="10058400" cy="56578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117" y="550682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0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30" y="635169"/>
            <a:ext cx="10058400" cy="56578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60" y="-160361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4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77" y="625847"/>
            <a:ext cx="10058400" cy="56578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60" y="-160361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2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85" y="672612"/>
            <a:ext cx="10058400" cy="56578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60" y="-160361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69" y="492370"/>
            <a:ext cx="10058400" cy="56578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60" y="-160361"/>
            <a:ext cx="1722124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99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6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_Natural01">
  <a:themeElements>
    <a:clrScheme name="Natural01">
      <a:dk1>
        <a:sysClr val="windowText" lastClr="000000"/>
      </a:dk1>
      <a:lt1>
        <a:sysClr val="window" lastClr="FFFFFF"/>
      </a:lt1>
      <a:dk2>
        <a:srgbClr val="1F6299"/>
      </a:dk2>
      <a:lt2>
        <a:srgbClr val="DFF0F7"/>
      </a:lt2>
      <a:accent1>
        <a:srgbClr val="40C6D8"/>
      </a:accent1>
      <a:accent2>
        <a:srgbClr val="5581FD"/>
      </a:accent2>
      <a:accent3>
        <a:srgbClr val="33BDFB"/>
      </a:accent3>
      <a:accent4>
        <a:srgbClr val="4CD416"/>
      </a:accent4>
      <a:accent5>
        <a:srgbClr val="FE8C2E"/>
      </a:accent5>
      <a:accent6>
        <a:srgbClr val="C489FF"/>
      </a:accent6>
      <a:hlink>
        <a:srgbClr val="D98609"/>
      </a:hlink>
      <a:folHlink>
        <a:srgbClr val="85DFD0"/>
      </a:folHlink>
    </a:clrScheme>
    <a:fontScheme name="Natural01">
      <a:majorFont>
        <a:latin typeface="Tahoma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ahoma"/>
        <a:ea typeface=""/>
        <a:cs typeface=""/>
        <a:font script="Jpan" typeface="HGｺﾞｼｯｸE"/>
        <a:font script="Hang" typeface="맑은 고딕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atural01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31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0000"/>
                <a:satMod val="2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t="30000" r="100000" b="70000"/>
          </a:path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4000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alpha val="38000"/>
                <a:satMod val="150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000000"/>
            </a:lightRig>
          </a:scene3d>
          <a:sp3d contourW="6350" prstMaterial="flat">
            <a:bevelT h="889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satMod val="200000"/>
              </a:schemeClr>
            </a:gs>
            <a:gs pos="100000">
              <a:schemeClr val="phClr">
                <a:tint val="100000"/>
                <a:shade val="89000"/>
                <a:satMod val="150000"/>
                <a:lumMod val="90000"/>
              </a:schemeClr>
            </a:gs>
          </a:gsLst>
          <a:path path="circle">
            <a:fillToRect l="40000" t="30000" r="40000" b="30000"/>
          </a:path>
        </a:gradFill>
        <a:gradFill rotWithShape="1">
          <a:gsLst>
            <a:gs pos="0">
              <a:schemeClr val="phClr">
                <a:tint val="100000"/>
                <a:shade val="90000"/>
                <a:satMod val="200000"/>
                <a:lumMod val="90000"/>
              </a:schemeClr>
            </a:gs>
            <a:gs pos="43000">
              <a:schemeClr val="phClr">
                <a:tint val="85000"/>
                <a:shade val="100000"/>
                <a:satMod val="300000"/>
                <a:lumMod val="100000"/>
              </a:schemeClr>
            </a:gs>
            <a:gs pos="100000">
              <a:schemeClr val="phClr">
                <a:tint val="85000"/>
                <a:shade val="100000"/>
                <a:satMod val="300000"/>
                <a:lumMod val="100000"/>
              </a:schemeClr>
            </a:gs>
          </a:gsLst>
          <a:lin ang="54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TM10237564[[fn=자연 테마]]</Template>
  <TotalTime>91</TotalTime>
  <Words>497</Words>
  <Application>Microsoft Office PowerPoint</Application>
  <PresentationFormat>와이드스크린</PresentationFormat>
  <Paragraphs>52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Tahoma</vt:lpstr>
      <vt:lpstr>Wingdings</vt:lpstr>
      <vt:lpstr>New_Natural01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장형태</dc:creator>
  <cp:lastModifiedBy>장형태</cp:lastModifiedBy>
  <cp:revision>10</cp:revision>
  <dcterms:created xsi:type="dcterms:W3CDTF">2021-07-30T04:32:50Z</dcterms:created>
  <dcterms:modified xsi:type="dcterms:W3CDTF">2021-07-30T06:35:32Z</dcterms:modified>
</cp:coreProperties>
</file>