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0" r:id="rId4"/>
    <p:sldId id="316" r:id="rId5"/>
    <p:sldId id="315" r:id="rId6"/>
    <p:sldId id="306" r:id="rId7"/>
    <p:sldId id="307" r:id="rId8"/>
    <p:sldId id="313" r:id="rId9"/>
    <p:sldId id="308" r:id="rId10"/>
    <p:sldId id="314" r:id="rId11"/>
    <p:sldId id="312" r:id="rId12"/>
    <p:sldId id="297" r:id="rId13"/>
  </p:sldIdLst>
  <p:sldSz cx="6858000" cy="9906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6" userDrawn="1">
          <p15:clr>
            <a:srgbClr val="A4A3A4"/>
          </p15:clr>
        </p15:guide>
        <p15:guide id="2" pos="142" userDrawn="1">
          <p15:clr>
            <a:srgbClr val="A4A3A4"/>
          </p15:clr>
        </p15:guide>
        <p15:guide id="3" orient="horz" pos="172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pos="232" userDrawn="1">
          <p15:clr>
            <a:srgbClr val="A4A3A4"/>
          </p15:clr>
        </p15:guide>
        <p15:guide id="6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ACD7FF"/>
    <a:srgbClr val="CDF7FF"/>
    <a:srgbClr val="B0D5FD"/>
    <a:srgbClr val="DEEBF7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06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2918" y="62"/>
      </p:cViewPr>
      <p:guideLst>
        <p:guide orient="horz" pos="376"/>
        <p:guide pos="142"/>
        <p:guide orient="horz" pos="172"/>
        <p:guide pos="4178"/>
        <p:guide pos="232"/>
        <p:guide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9" cy="502835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9" cy="502835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r">
              <a:defRPr sz="1200"/>
            </a:lvl1pPr>
          </a:lstStyle>
          <a:p>
            <a:fld id="{92A09DAB-F1EF-4084-B237-56E6A4EC088A}" type="datetimeFigureOut">
              <a:rPr lang="ko-KR" altLang="en-US" smtClean="0"/>
              <a:t>2024-03-11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99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1" tIns="46570" rIns="93141" bIns="4657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9"/>
          </a:xfrm>
          <a:prstGeom prst="rect">
            <a:avLst/>
          </a:prstGeom>
        </p:spPr>
        <p:txBody>
          <a:bodyPr vert="horz" lIns="93141" tIns="46570" rIns="93141" bIns="4657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9" cy="502834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9" cy="502834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r">
              <a:defRPr sz="1200"/>
            </a:lvl1pPr>
          </a:lstStyle>
          <a:p>
            <a:fld id="{E42E2D0B-BD4E-4633-810C-E600C50C5D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41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15E544-EC19-432A-8C07-82BE813917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57475" y="9583427"/>
            <a:ext cx="1543050" cy="250746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- </a:t>
            </a:r>
            <a:fld id="{12817BEA-AF4D-4E8E-925E-1CA344DDED2D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pic>
        <p:nvPicPr>
          <p:cNvPr id="3" name="그림 2" descr="폰트, 로고, 그래픽, 상징이(가) 표시된 사진&#10;&#10;자동 생성된 설명">
            <a:extLst>
              <a:ext uri="{FF2B5EF4-FFF2-40B4-BE49-F238E27FC236}">
                <a16:creationId xmlns:a16="http://schemas.microsoft.com/office/drawing/2014/main" id="{C1B08C0B-03B8-911F-2F6E-46AB753FF3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26" y="9719310"/>
            <a:ext cx="459699" cy="18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73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3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, 직사각형, 프레임이(가) 표시된 사진&#10;&#10;자동 생성된 설명">
            <a:extLst>
              <a:ext uri="{FF2B5EF4-FFF2-40B4-BE49-F238E27FC236}">
                <a16:creationId xmlns:a16="http://schemas.microsoft.com/office/drawing/2014/main" id="{B8D0EE0B-0820-5E37-873C-F3599BF8E7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CB972F5-BBD5-49DB-9DEB-028833BC6DFC}"/>
              </a:ext>
            </a:extLst>
          </p:cNvPr>
          <p:cNvSpPr/>
          <p:nvPr userDrawn="1"/>
        </p:nvSpPr>
        <p:spPr>
          <a:xfrm>
            <a:off x="3206578" y="9583427"/>
            <a:ext cx="444844" cy="25074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B86E312-07D8-4A3C-9EEE-13612149E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57475" y="9583427"/>
            <a:ext cx="1543050" cy="250746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- </a:t>
            </a:r>
            <a:fld id="{12817BEA-AF4D-4E8E-925E-1CA344DDED2D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525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블루, 일렉트릭 블루, 스크린샷, 아쿠아이(가) 표시된 사진&#10;&#10;자동 생성된 설명">
            <a:extLst>
              <a:ext uri="{FF2B5EF4-FFF2-40B4-BE49-F238E27FC236}">
                <a16:creationId xmlns:a16="http://schemas.microsoft.com/office/drawing/2014/main" id="{579FD9D8-2A61-E11D-0729-C07106CD2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0C2A87-77DF-4C9B-99F8-C4A3B0A93301}"/>
              </a:ext>
            </a:extLst>
          </p:cNvPr>
          <p:cNvSpPr txBox="1"/>
          <p:nvPr/>
        </p:nvSpPr>
        <p:spPr>
          <a:xfrm>
            <a:off x="2953551" y="7585611"/>
            <a:ext cx="95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+mj-ea"/>
                <a:ea typeface="+mj-ea"/>
              </a:rPr>
              <a:t>2024. 3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AB2861-B23B-4FC2-8B29-CEEEAC5AD991}"/>
              </a:ext>
            </a:extLst>
          </p:cNvPr>
          <p:cNvSpPr txBox="1"/>
          <p:nvPr/>
        </p:nvSpPr>
        <p:spPr>
          <a:xfrm>
            <a:off x="1344705" y="2038750"/>
            <a:ext cx="5112483" cy="120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2800" b="1" dirty="0">
                <a:latin typeface="맑은 고딕 (본문)"/>
              </a:rPr>
              <a:t>오수처리용 산기장치</a:t>
            </a:r>
            <a:endParaRPr lang="en-US" altLang="ko-KR" sz="2800" b="1" dirty="0">
              <a:latin typeface="맑은 고딕 (본문)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b="1" dirty="0">
                <a:latin typeface="맑은 고딕 (본문)"/>
              </a:rPr>
              <a:t>영업용 교육 자료</a:t>
            </a:r>
          </a:p>
        </p:txBody>
      </p:sp>
      <p:pic>
        <p:nvPicPr>
          <p:cNvPr id="13" name="그림 12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91C728CA-212E-F675-F9CA-559700674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05" y="596900"/>
            <a:ext cx="3590595" cy="1178112"/>
          </a:xfrm>
          <a:prstGeom prst="rect">
            <a:avLst/>
          </a:prstGeom>
        </p:spPr>
      </p:pic>
      <p:pic>
        <p:nvPicPr>
          <p:cNvPr id="15" name="그림 14" descr="텍스트, 의료 장비, 디자인, 실내이(가) 표시된 사진&#10;&#10;자동 생성된 설명">
            <a:extLst>
              <a:ext uri="{FF2B5EF4-FFF2-40B4-BE49-F238E27FC236}">
                <a16:creationId xmlns:a16="http://schemas.microsoft.com/office/drawing/2014/main" id="{FB8A492C-1F98-68C0-E799-E108DD5131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864" y="3677811"/>
            <a:ext cx="3493248" cy="359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40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BCD3263-D2A6-4BE7-95FD-4FB3F2A9E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E9F196-CD6D-4A84-A815-C8ACA0F0DE12}"/>
              </a:ext>
            </a:extLst>
          </p:cNvPr>
          <p:cNvSpPr txBox="1"/>
          <p:nvPr/>
        </p:nvSpPr>
        <p:spPr>
          <a:xfrm>
            <a:off x="2629359" y="740110"/>
            <a:ext cx="1599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b="1" dirty="0">
                <a:latin typeface="+mn-ea"/>
              </a:rPr>
              <a:t>INDEX</a:t>
            </a:r>
            <a:endParaRPr lang="ko-KR" altLang="en-US" sz="3600" b="1" dirty="0">
              <a:latin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4EBBE-B0AB-4113-BB44-DC8D509081E6}"/>
              </a:ext>
            </a:extLst>
          </p:cNvPr>
          <p:cNvSpPr txBox="1"/>
          <p:nvPr/>
        </p:nvSpPr>
        <p:spPr>
          <a:xfrm>
            <a:off x="2648387" y="2201155"/>
            <a:ext cx="2101857" cy="3668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400" b="1" dirty="0">
                <a:latin typeface="맑은 고딕 (본문)"/>
              </a:rPr>
              <a:t>제품 소개</a:t>
            </a:r>
            <a:endParaRPr lang="en-US" altLang="ko-KR" sz="2400" b="1" dirty="0">
              <a:latin typeface="맑은 고딕 (본문)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400" b="1" dirty="0">
                <a:latin typeface="맑은 고딕 (본문)"/>
              </a:rPr>
              <a:t>제품 구성</a:t>
            </a:r>
            <a:endParaRPr lang="en-US" altLang="ko-KR" sz="2400" b="1" dirty="0">
              <a:latin typeface="맑은 고딕 (본문)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400" b="1" dirty="0">
                <a:latin typeface="맑은 고딕 (본문)"/>
              </a:rPr>
              <a:t>제품 기능</a:t>
            </a:r>
            <a:endParaRPr lang="en-US" altLang="ko-KR" sz="2400" b="1" dirty="0">
              <a:latin typeface="맑은 고딕 (본문)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400" b="1" dirty="0">
                <a:latin typeface="맑은 고딕 (본문)"/>
              </a:rPr>
              <a:t>제품 효과</a:t>
            </a:r>
            <a:endParaRPr lang="en-US" altLang="ko-KR" sz="2400" b="1" dirty="0">
              <a:latin typeface="맑은 고딕 (본문)"/>
            </a:endParaRP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400" b="1" dirty="0">
                <a:latin typeface="맑은 고딕 (본문)"/>
              </a:rPr>
              <a:t>기타 사항</a:t>
            </a:r>
            <a:endParaRPr lang="en-US" altLang="ko-KR" sz="2400" b="1" dirty="0">
              <a:latin typeface="맑은 고딕 (본문)"/>
            </a:endParaRPr>
          </a:p>
        </p:txBody>
      </p:sp>
    </p:spTree>
    <p:extLst>
      <p:ext uri="{BB962C8B-B14F-4D97-AF65-F5344CB8AC3E}">
        <p14:creationId xmlns:p14="http://schemas.microsoft.com/office/powerpoint/2010/main" val="20278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Ⅰ.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3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5F7BF43-91A3-BFA4-77BA-88CD62E7979E}"/>
              </a:ext>
            </a:extLst>
          </p:cNvPr>
          <p:cNvGrpSpPr/>
          <p:nvPr/>
        </p:nvGrpSpPr>
        <p:grpSpPr>
          <a:xfrm>
            <a:off x="368300" y="691029"/>
            <a:ext cx="2002531" cy="338554"/>
            <a:chOff x="368300" y="1515213"/>
            <a:chExt cx="2002531" cy="33855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6B01948D-ADC7-E807-4090-9C1D17E03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6DC049-F51B-A7E7-7E87-CD0953025626}"/>
                </a:ext>
              </a:extLst>
            </p:cNvPr>
            <p:cNvSpPr txBox="1"/>
            <p:nvPr/>
          </p:nvSpPr>
          <p:spPr>
            <a:xfrm>
              <a:off x="624840" y="1515213"/>
              <a:ext cx="17459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그리스트랩이란</a:t>
              </a:r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7" name="_x148525480">
            <a:extLst>
              <a:ext uri="{FF2B5EF4-FFF2-40B4-BE49-F238E27FC236}">
                <a16:creationId xmlns:a16="http://schemas.microsoft.com/office/drawing/2014/main" id="{A5F88B40-0CFF-CD08-8441-19C09D79B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95"/>
          <a:stretch/>
        </p:blipFill>
        <p:spPr bwMode="auto">
          <a:xfrm>
            <a:off x="368300" y="3540590"/>
            <a:ext cx="6121400" cy="112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9CB41B9-E69C-B285-E247-DBB7EE94004F}"/>
              </a:ext>
            </a:extLst>
          </p:cNvPr>
          <p:cNvSpPr txBox="1"/>
          <p:nvPr/>
        </p:nvSpPr>
        <p:spPr>
          <a:xfrm>
            <a:off x="368300" y="1088803"/>
            <a:ext cx="6121400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   </a:t>
            </a:r>
            <a:r>
              <a:rPr lang="ko-KR" altLang="en-US" sz="1400" dirty="0" err="1">
                <a:latin typeface="+mj-ea"/>
                <a:ea typeface="+mj-ea"/>
              </a:rPr>
              <a:t>급식실</a:t>
            </a:r>
            <a:r>
              <a:rPr lang="ko-KR" altLang="en-US" sz="1400" dirty="0">
                <a:latin typeface="+mj-ea"/>
                <a:ea typeface="+mj-ea"/>
              </a:rPr>
              <a:t> 내부에 설치되어 요리나 설거지 등을 하고 난 후 허드렛물이 흘러내려가는 </a:t>
            </a:r>
            <a:r>
              <a:rPr lang="ko-KR" altLang="en-US" sz="1400" dirty="0" err="1">
                <a:latin typeface="+mj-ea"/>
                <a:ea typeface="+mj-ea"/>
              </a:rPr>
              <a:t>유출구</a:t>
            </a:r>
            <a:r>
              <a:rPr lang="ko-KR" altLang="en-US" sz="1400" dirty="0">
                <a:latin typeface="+mj-ea"/>
                <a:ea typeface="+mj-ea"/>
              </a:rPr>
              <a:t> 뒤에 접속한 것으로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오수 안에 녹은 지방류가 하수관 내벽에 부착되어 막히는 것을 막기 위해 설치한 것임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D7C07487-F46C-7337-411D-2F2373B913AD}"/>
              </a:ext>
            </a:extLst>
          </p:cNvPr>
          <p:cNvGrpSpPr/>
          <p:nvPr/>
        </p:nvGrpSpPr>
        <p:grpSpPr>
          <a:xfrm>
            <a:off x="368300" y="2412253"/>
            <a:ext cx="2813650" cy="338554"/>
            <a:chOff x="368300" y="1515213"/>
            <a:chExt cx="2813650" cy="338554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42D136EA-9484-9074-BEFA-3336B6BD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1EC133A-C10D-43A5-9178-2BF79E3AFC6B}"/>
                </a:ext>
              </a:extLst>
            </p:cNvPr>
            <p:cNvSpPr txBox="1"/>
            <p:nvPr/>
          </p:nvSpPr>
          <p:spPr>
            <a:xfrm>
              <a:off x="624840" y="1515213"/>
              <a:ext cx="25571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그리스트랩 운영의 문제점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587E76F-1EFA-5180-691C-184DE4E6957D}"/>
              </a:ext>
            </a:extLst>
          </p:cNvPr>
          <p:cNvSpPr txBox="1"/>
          <p:nvPr/>
        </p:nvSpPr>
        <p:spPr>
          <a:xfrm>
            <a:off x="368300" y="2810027"/>
            <a:ext cx="6121400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  기름 및 음식물 찌꺼기 제거를 위하여 급식 종사자들이 직접 손으로 제거하면서 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근골격계 및 폐 질환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하수구 유해 가스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의 문제를 유발 시킴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5FF0EB73-7C4B-2660-9F9B-A8C4A435DC56}"/>
              </a:ext>
            </a:extLst>
          </p:cNvPr>
          <p:cNvSpPr/>
          <p:nvPr/>
        </p:nvSpPr>
        <p:spPr>
          <a:xfrm rot="5400000">
            <a:off x="2332950" y="6020356"/>
            <a:ext cx="184476" cy="10845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D82BB04-70F3-E72C-4A81-57218119F9AD}"/>
              </a:ext>
            </a:extLst>
          </p:cNvPr>
          <p:cNvSpPr txBox="1"/>
          <p:nvPr/>
        </p:nvSpPr>
        <p:spPr>
          <a:xfrm>
            <a:off x="330201" y="5910116"/>
            <a:ext cx="199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ko-KR" altLang="en-US" sz="1600" b="1">
                <a:solidFill>
                  <a:srgbClr val="0070C0"/>
                </a:solidFill>
                <a:latin typeface="+mj-ea"/>
                <a:ea typeface="+mj-ea"/>
              </a:rPr>
              <a:t>그리스트랩 문제점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178E47-83CF-FABC-FEC1-ADF1112BDD63}"/>
              </a:ext>
            </a:extLst>
          </p:cNvPr>
          <p:cNvSpPr txBox="1"/>
          <p:nvPr/>
        </p:nvSpPr>
        <p:spPr>
          <a:xfrm>
            <a:off x="368300" y="6400486"/>
            <a:ext cx="2303145" cy="902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1. </a:t>
            </a:r>
            <a:r>
              <a:rPr lang="ko-KR" altLang="en-US" sz="1200" dirty="0">
                <a:latin typeface="+mj-ea"/>
                <a:ea typeface="+mj-ea"/>
              </a:rPr>
              <a:t>음식 찌꺼기 및 기름 뭉침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2. </a:t>
            </a:r>
            <a:r>
              <a:rPr lang="ko-KR" altLang="en-US" sz="1200" dirty="0">
                <a:latin typeface="+mj-ea"/>
                <a:ea typeface="+mj-ea"/>
              </a:rPr>
              <a:t>쥐</a:t>
            </a:r>
            <a:r>
              <a:rPr lang="en-US" altLang="ko-KR" sz="1200" dirty="0">
                <a:latin typeface="+mj-ea"/>
                <a:ea typeface="+mj-ea"/>
              </a:rPr>
              <a:t>, </a:t>
            </a:r>
            <a:r>
              <a:rPr lang="ko-KR" altLang="en-US" sz="1200" dirty="0">
                <a:latin typeface="+mj-ea"/>
                <a:ea typeface="+mj-ea"/>
              </a:rPr>
              <a:t>모기 등 서식 환경 제공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3. </a:t>
            </a:r>
            <a:r>
              <a:rPr lang="ko-KR" altLang="en-US" sz="1200" dirty="0">
                <a:latin typeface="+mj-ea"/>
                <a:ea typeface="+mj-ea"/>
              </a:rPr>
              <a:t>하수관 </a:t>
            </a:r>
            <a:r>
              <a:rPr lang="ko-KR" altLang="en-US" sz="1200" dirty="0" err="1">
                <a:latin typeface="+mj-ea"/>
                <a:ea typeface="+mj-ea"/>
              </a:rPr>
              <a:t>관로</a:t>
            </a:r>
            <a:r>
              <a:rPr lang="ko-KR" altLang="en-US" sz="1200" dirty="0">
                <a:latin typeface="+mj-ea"/>
                <a:ea typeface="+mj-ea"/>
              </a:rPr>
              <a:t> 막힘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677EF8B-5517-ADAF-6AA5-72DC2ADFF5C0}"/>
              </a:ext>
            </a:extLst>
          </p:cNvPr>
          <p:cNvSpPr txBox="1"/>
          <p:nvPr/>
        </p:nvSpPr>
        <p:spPr>
          <a:xfrm>
            <a:off x="4858310" y="5910116"/>
            <a:ext cx="1788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ko-KR" altLang="en-US" sz="1600" b="1" dirty="0">
                <a:solidFill>
                  <a:srgbClr val="0070C0"/>
                </a:solidFill>
                <a:latin typeface="+mj-ea"/>
                <a:ea typeface="+mj-ea"/>
              </a:rPr>
              <a:t>현 대처 방안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3C8B757-44A4-E2B1-9875-7FA4943B5C99}"/>
              </a:ext>
            </a:extLst>
          </p:cNvPr>
          <p:cNvSpPr txBox="1"/>
          <p:nvPr/>
        </p:nvSpPr>
        <p:spPr>
          <a:xfrm>
            <a:off x="4905375" y="6400486"/>
            <a:ext cx="1727200" cy="902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1. </a:t>
            </a:r>
            <a:r>
              <a:rPr lang="ko-KR" altLang="en-US" sz="1200" dirty="0">
                <a:latin typeface="+mj-ea"/>
                <a:ea typeface="+mj-ea"/>
              </a:rPr>
              <a:t>독성 세정제 투여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2. P</a:t>
            </a:r>
            <a:r>
              <a:rPr lang="ko-KR" altLang="en-US" sz="1200" dirty="0">
                <a:latin typeface="+mj-ea"/>
                <a:ea typeface="+mj-ea"/>
              </a:rPr>
              <a:t>트랩 제거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3. </a:t>
            </a:r>
            <a:r>
              <a:rPr lang="ko-KR" altLang="en-US" sz="1200" dirty="0">
                <a:latin typeface="+mj-ea"/>
                <a:ea typeface="+mj-ea"/>
              </a:rPr>
              <a:t>종사자 직접 청소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D0423330-4886-7E7B-0469-84C6A136AE4E}"/>
              </a:ext>
            </a:extLst>
          </p:cNvPr>
          <p:cNvSpPr/>
          <p:nvPr/>
        </p:nvSpPr>
        <p:spPr>
          <a:xfrm rot="5400000">
            <a:off x="4474170" y="6020355"/>
            <a:ext cx="184476" cy="10845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C64FDFD-DCD2-5053-9980-F68174C7D299}"/>
              </a:ext>
            </a:extLst>
          </p:cNvPr>
          <p:cNvSpPr txBox="1"/>
          <p:nvPr/>
        </p:nvSpPr>
        <p:spPr>
          <a:xfrm>
            <a:off x="2724824" y="5910116"/>
            <a:ext cx="1788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600" b="1" dirty="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ko-KR" altLang="en-US" sz="1600" b="1" dirty="0">
                <a:solidFill>
                  <a:srgbClr val="0070C0"/>
                </a:solidFill>
                <a:latin typeface="+mj-ea"/>
                <a:ea typeface="+mj-ea"/>
              </a:rPr>
              <a:t>차 피해 발생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851D39-5F31-AA5A-18E5-279046262072}"/>
              </a:ext>
            </a:extLst>
          </p:cNvPr>
          <p:cNvSpPr txBox="1"/>
          <p:nvPr/>
        </p:nvSpPr>
        <p:spPr>
          <a:xfrm>
            <a:off x="2641899" y="6400486"/>
            <a:ext cx="2049781" cy="902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1. </a:t>
            </a:r>
            <a:r>
              <a:rPr lang="ko-KR" altLang="en-US" sz="1200" dirty="0">
                <a:latin typeface="+mj-ea"/>
                <a:ea typeface="+mj-ea"/>
              </a:rPr>
              <a:t>유해 가스 발생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2. </a:t>
            </a:r>
            <a:r>
              <a:rPr lang="ko-KR" altLang="en-US" sz="1200" dirty="0">
                <a:latin typeface="+mj-ea"/>
                <a:ea typeface="+mj-ea"/>
              </a:rPr>
              <a:t>수인성 전염병 발생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ko-KR" sz="1200" dirty="0">
                <a:latin typeface="+mj-ea"/>
                <a:ea typeface="+mj-ea"/>
              </a:rPr>
              <a:t>3. </a:t>
            </a:r>
            <a:r>
              <a:rPr lang="ko-KR" altLang="en-US" sz="1200" dirty="0">
                <a:latin typeface="+mj-ea"/>
                <a:ea typeface="+mj-ea"/>
              </a:rPr>
              <a:t>바이러스</a:t>
            </a:r>
            <a:r>
              <a:rPr lang="en-US" altLang="ko-KR" sz="1200" dirty="0">
                <a:latin typeface="+mj-ea"/>
                <a:ea typeface="+mj-ea"/>
              </a:rPr>
              <a:t>, </a:t>
            </a:r>
            <a:r>
              <a:rPr lang="ko-KR" altLang="en-US" sz="1200" dirty="0">
                <a:latin typeface="+mj-ea"/>
                <a:ea typeface="+mj-ea"/>
              </a:rPr>
              <a:t>박테리아 증식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8E9E7E8-B170-9F91-5294-AF13E2DB1447}"/>
              </a:ext>
            </a:extLst>
          </p:cNvPr>
          <p:cNvSpPr txBox="1"/>
          <p:nvPr/>
        </p:nvSpPr>
        <p:spPr>
          <a:xfrm>
            <a:off x="368300" y="7644227"/>
            <a:ext cx="6121400" cy="800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+mj-ea"/>
                <a:ea typeface="+mj-ea"/>
              </a:rPr>
              <a:t>분리 배출되지 않는 </a:t>
            </a:r>
            <a:r>
              <a:rPr lang="ko-KR" altLang="en-US" sz="1200" dirty="0" err="1">
                <a:latin typeface="+mj-ea"/>
                <a:ea typeface="+mj-ea"/>
              </a:rPr>
              <a:t>오폐수에서</a:t>
            </a:r>
            <a:r>
              <a:rPr lang="ko-KR" altLang="en-US" sz="1200" dirty="0">
                <a:latin typeface="+mj-ea"/>
                <a:ea typeface="+mj-ea"/>
              </a:rPr>
              <a:t> 혼합 물질인 </a:t>
            </a:r>
            <a:r>
              <a:rPr lang="ko-KR" altLang="en-US" sz="1400" b="1" dirty="0" err="1">
                <a:latin typeface="+mj-ea"/>
                <a:ea typeface="+mj-ea"/>
              </a:rPr>
              <a:t>에리오나이트</a:t>
            </a:r>
            <a:r>
              <a:rPr lang="ko-KR" altLang="en-US" sz="1200" dirty="0" err="1">
                <a:latin typeface="+mj-ea"/>
                <a:ea typeface="+mj-ea"/>
              </a:rPr>
              <a:t>가</a:t>
            </a:r>
            <a:r>
              <a:rPr lang="ko-KR" altLang="en-US" sz="1200" dirty="0">
                <a:latin typeface="+mj-ea"/>
                <a:ea typeface="+mj-ea"/>
              </a:rPr>
              <a:t> 발생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 err="1">
                <a:latin typeface="+mj-ea"/>
                <a:ea typeface="+mj-ea"/>
              </a:rPr>
              <a:t>대한폐암학회</a:t>
            </a:r>
            <a:r>
              <a:rPr lang="ko-KR" altLang="en-US" sz="1200" dirty="0">
                <a:latin typeface="+mj-ea"/>
                <a:ea typeface="+mj-ea"/>
              </a:rPr>
              <a:t> 지적사항으로 “세계보건기구 산하 </a:t>
            </a:r>
            <a:r>
              <a:rPr lang="ko-KR" altLang="en-US" sz="1200" dirty="0" err="1">
                <a:latin typeface="+mj-ea"/>
                <a:ea typeface="+mj-ea"/>
              </a:rPr>
              <a:t>국제암연구회</a:t>
            </a:r>
            <a:r>
              <a:rPr lang="ko-KR" altLang="en-US" sz="1200" dirty="0">
                <a:latin typeface="+mj-ea"/>
                <a:ea typeface="+mj-ea"/>
              </a:rPr>
              <a:t>“ 지정 </a:t>
            </a:r>
            <a:r>
              <a:rPr lang="ko-KR" altLang="en-US" sz="1400" b="1" dirty="0">
                <a:latin typeface="+mj-ea"/>
                <a:ea typeface="+mj-ea"/>
              </a:rPr>
              <a:t>발암물질</a:t>
            </a:r>
            <a:r>
              <a:rPr lang="ko-KR" altLang="en-US" sz="1200" dirty="0">
                <a:latin typeface="+mj-ea"/>
                <a:ea typeface="+mj-ea"/>
              </a:rPr>
              <a:t>로 판명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</a:p>
        </p:txBody>
      </p:sp>
      <p:pic>
        <p:nvPicPr>
          <p:cNvPr id="2" name="_x148525480">
            <a:extLst>
              <a:ext uri="{FF2B5EF4-FFF2-40B4-BE49-F238E27FC236}">
                <a16:creationId xmlns:a16="http://schemas.microsoft.com/office/drawing/2014/main" id="{ADCBE877-7F6E-A829-A675-39A0D101F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61"/>
          <a:stretch/>
        </p:blipFill>
        <p:spPr bwMode="auto">
          <a:xfrm>
            <a:off x="368300" y="4625787"/>
            <a:ext cx="6121400" cy="109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C3A88B-A10D-A219-E281-CEB36E4FAB24}"/>
              </a:ext>
            </a:extLst>
          </p:cNvPr>
          <p:cNvSpPr txBox="1"/>
          <p:nvPr/>
        </p:nvSpPr>
        <p:spPr>
          <a:xfrm>
            <a:off x="368300" y="8424157"/>
            <a:ext cx="6121400" cy="1015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+mj-ea"/>
                <a:ea typeface="+mj-ea"/>
              </a:rPr>
              <a:t>급식 종료 후 남아있는 음식 찌꺼기 및 동</a:t>
            </a:r>
            <a:r>
              <a:rPr lang="en-US" altLang="ko-KR" sz="1200" dirty="0">
                <a:latin typeface="+mj-ea"/>
                <a:ea typeface="+mj-ea"/>
              </a:rPr>
              <a:t>/</a:t>
            </a:r>
            <a:r>
              <a:rPr lang="ko-KR" altLang="en-US" sz="1200" dirty="0">
                <a:latin typeface="+mj-ea"/>
                <a:ea typeface="+mj-ea"/>
              </a:rPr>
              <a:t>식물성 기름을 제거하기 위하여</a:t>
            </a:r>
            <a:endParaRPr lang="en-US" altLang="ko-KR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b="1" dirty="0">
                <a:latin typeface="+mj-ea"/>
                <a:ea typeface="+mj-ea"/>
              </a:rPr>
              <a:t>일일 세척 </a:t>
            </a:r>
            <a:r>
              <a:rPr lang="en-US" altLang="ko-KR" sz="1400" b="1" dirty="0">
                <a:latin typeface="+mj-ea"/>
                <a:ea typeface="+mj-ea"/>
              </a:rPr>
              <a:t>: </a:t>
            </a:r>
            <a:r>
              <a:rPr lang="ko-KR" altLang="en-US" sz="1400" b="1" dirty="0">
                <a:latin typeface="+mj-ea"/>
                <a:ea typeface="+mj-ea"/>
              </a:rPr>
              <a:t>종사자 근무 시간 추가 소요 및 질환 유발</a:t>
            </a:r>
            <a:endParaRPr lang="en-US" altLang="ko-KR" sz="14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j-ea"/>
                <a:ea typeface="+mj-ea"/>
              </a:rPr>
              <a:t>   </a:t>
            </a:r>
            <a:r>
              <a:rPr lang="ko-KR" altLang="en-US" sz="1400" b="1" dirty="0">
                <a:latin typeface="+mj-ea"/>
                <a:ea typeface="+mj-ea"/>
              </a:rPr>
              <a:t>트랩 제거 </a:t>
            </a:r>
            <a:r>
              <a:rPr lang="en-US" altLang="ko-KR" sz="1400" b="1" dirty="0">
                <a:latin typeface="+mj-ea"/>
                <a:ea typeface="+mj-ea"/>
              </a:rPr>
              <a:t>: </a:t>
            </a:r>
            <a:r>
              <a:rPr lang="ko-KR" altLang="en-US" sz="1400" b="1" dirty="0">
                <a:latin typeface="+mj-ea"/>
                <a:ea typeface="+mj-ea"/>
              </a:rPr>
              <a:t>하수관을 고착화된 폐유가 막아 역류 현상 발생</a:t>
            </a:r>
            <a:endParaRPr lang="en-US" altLang="ko-KR" sz="1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9729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Ⅰ.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4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5F7BF43-91A3-BFA4-77BA-88CD62E7979E}"/>
              </a:ext>
            </a:extLst>
          </p:cNvPr>
          <p:cNvGrpSpPr/>
          <p:nvPr/>
        </p:nvGrpSpPr>
        <p:grpSpPr>
          <a:xfrm>
            <a:off x="368300" y="691029"/>
            <a:ext cx="5118768" cy="338554"/>
            <a:chOff x="368300" y="1515213"/>
            <a:chExt cx="5118768" cy="33855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6B01948D-ADC7-E807-4090-9C1D17E03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6DC049-F51B-A7E7-7E87-CD0953025626}"/>
                </a:ext>
              </a:extLst>
            </p:cNvPr>
            <p:cNvSpPr txBox="1"/>
            <p:nvPr/>
          </p:nvSpPr>
          <p:spPr>
            <a:xfrm>
              <a:off x="624840" y="1515213"/>
              <a:ext cx="48622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오수처리용 산기장치 </a:t>
              </a:r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그리스트랩 정화장치</a:t>
              </a:r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] </a:t>
              </a:r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필요성</a:t>
              </a:r>
            </a:p>
          </p:txBody>
        </p:sp>
      </p:grp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52F11A1-54A0-0B86-09B8-6C574ACCE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398635"/>
              </p:ext>
            </p:extLst>
          </p:nvPr>
        </p:nvGraphicFramePr>
        <p:xfrm>
          <a:off x="368300" y="1210238"/>
          <a:ext cx="6121402" cy="6239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771">
                  <a:extLst>
                    <a:ext uri="{9D8B030D-6E8A-4147-A177-3AD203B41FA5}">
                      <a16:colId xmlns:a16="http://schemas.microsoft.com/office/drawing/2014/main" val="655927121"/>
                    </a:ext>
                  </a:extLst>
                </a:gridCol>
                <a:gridCol w="1250576">
                  <a:extLst>
                    <a:ext uri="{9D8B030D-6E8A-4147-A177-3AD203B41FA5}">
                      <a16:colId xmlns:a16="http://schemas.microsoft.com/office/drawing/2014/main" val="4151791653"/>
                    </a:ext>
                  </a:extLst>
                </a:gridCol>
                <a:gridCol w="1990165">
                  <a:extLst>
                    <a:ext uri="{9D8B030D-6E8A-4147-A177-3AD203B41FA5}">
                      <a16:colId xmlns:a16="http://schemas.microsoft.com/office/drawing/2014/main" val="2721332234"/>
                    </a:ext>
                  </a:extLst>
                </a:gridCol>
                <a:gridCol w="1742890">
                  <a:extLst>
                    <a:ext uri="{9D8B030D-6E8A-4147-A177-3AD203B41FA5}">
                      <a16:colId xmlns:a16="http://schemas.microsoft.com/office/drawing/2014/main" val="3491575014"/>
                    </a:ext>
                  </a:extLst>
                </a:gridCol>
              </a:tblGrid>
              <a:tr h="4221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PURIISYS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타사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01713"/>
                  </a:ext>
                </a:extLst>
              </a:tr>
              <a:tr h="76909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근로 개선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음식물 찌꺼기 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제거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27928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바닥 슬러지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제거</a:t>
                      </a:r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452163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폐유 제거</a:t>
                      </a:r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014542"/>
                  </a:ext>
                </a:extLst>
              </a:tr>
              <a:tr h="76909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환경 개선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악취 제거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319922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세균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바이러스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수인병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억제</a:t>
                      </a:r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93494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화학 약품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투입 없이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하수관 세정</a:t>
                      </a:r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870154"/>
                  </a:ext>
                </a:extLst>
              </a:tr>
              <a:tr h="120271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제품 특징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산기 특허 기술</a:t>
                      </a:r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    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풍부한 산소 공급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 특허 기술</a:t>
                      </a:r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    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수도 용량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 공급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일부제품 유해</a:t>
                      </a:r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가스 생성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오존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세정수가 없거나 </a:t>
                      </a:r>
                      <a:endParaRPr lang="en-US" altLang="ko-KR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적은 용량 투입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782563"/>
                  </a:ext>
                </a:extLst>
              </a:tr>
            </a:tbl>
          </a:graphicData>
        </a:graphic>
      </p:graphicFrame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9913F9F4-09E2-B4B1-1E3F-90AFEFA8701E}"/>
              </a:ext>
            </a:extLst>
          </p:cNvPr>
          <p:cNvSpPr/>
          <p:nvPr/>
        </p:nvSpPr>
        <p:spPr>
          <a:xfrm rot="10800000">
            <a:off x="2898648" y="7691718"/>
            <a:ext cx="1060704" cy="242047"/>
          </a:xfrm>
          <a:prstGeom prst="triangl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C17641-EEFB-167C-F48F-DDDDC31D0274}"/>
              </a:ext>
            </a:extLst>
          </p:cNvPr>
          <p:cNvGrpSpPr/>
          <p:nvPr/>
        </p:nvGrpSpPr>
        <p:grpSpPr>
          <a:xfrm>
            <a:off x="368300" y="8229600"/>
            <a:ext cx="6121400" cy="1196787"/>
            <a:chOff x="368300" y="8619564"/>
            <a:chExt cx="6121400" cy="806823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943200B-E430-1306-5EEF-70B51FEE604B}"/>
                </a:ext>
              </a:extLst>
            </p:cNvPr>
            <p:cNvSpPr/>
            <p:nvPr/>
          </p:nvSpPr>
          <p:spPr>
            <a:xfrm>
              <a:off x="368300" y="8619564"/>
              <a:ext cx="6121400" cy="80682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endParaRPr lang="ko-KR" altLang="en-US" sz="2000" b="1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929CC94-234E-0753-9173-8D960547B3B6}"/>
                </a:ext>
              </a:extLst>
            </p:cNvPr>
            <p:cNvSpPr/>
            <p:nvPr/>
          </p:nvSpPr>
          <p:spPr>
            <a:xfrm>
              <a:off x="368300" y="8713693"/>
              <a:ext cx="6121400" cy="6185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근골격계 및 폐 질환 사전 예방 </a:t>
              </a:r>
              <a:r>
                <a:rPr lang="en-US" altLang="ko-KR" sz="2000" b="1" dirty="0">
                  <a:solidFill>
                    <a:srgbClr val="C00000"/>
                  </a:solidFill>
                  <a:latin typeface="+mj-ea"/>
                  <a:ea typeface="+mj-ea"/>
                </a:rPr>
                <a:t>!!</a:t>
              </a:r>
              <a:r>
                <a:rPr lang="ko-KR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 </a:t>
              </a:r>
              <a:endParaRPr lang="en-US" altLang="ko-KR" sz="2000" b="1" dirty="0">
                <a:solidFill>
                  <a:srgbClr val="C00000"/>
                </a:solidFill>
                <a:latin typeface="+mj-ea"/>
                <a:ea typeface="+mj-ea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2000" b="1" dirty="0" err="1">
                  <a:solidFill>
                    <a:srgbClr val="C00000"/>
                  </a:solidFill>
                  <a:latin typeface="+mj-ea"/>
                  <a:ea typeface="+mj-ea"/>
                </a:rPr>
                <a:t>급식실</a:t>
              </a:r>
              <a:r>
                <a:rPr lang="ko-KR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 종사자 근무환경 개선 </a:t>
              </a:r>
              <a:r>
                <a:rPr lang="en-US" altLang="ko-KR" sz="2000" b="1" dirty="0">
                  <a:solidFill>
                    <a:srgbClr val="C00000"/>
                  </a:solidFill>
                  <a:latin typeface="+mj-ea"/>
                  <a:ea typeface="+mj-ea"/>
                </a:rPr>
                <a:t>!!</a:t>
              </a:r>
              <a:endParaRPr lang="ko-KR" altLang="en-US" sz="20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305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94DA7-2E06-1169-F1DD-A9F6D08B8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FC0CFCCD-6164-D7CE-224F-388C9E92A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Ⅰ.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소개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56FE36-EC5F-1B3C-983A-61B5B0DC8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5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E899817-18EB-A911-B66C-A424D4F1B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99"/>
          <a:stretch/>
        </p:blipFill>
        <p:spPr>
          <a:xfrm>
            <a:off x="368300" y="3160490"/>
            <a:ext cx="6121400" cy="358502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FD6E8215-AC57-09F5-B006-CDA83656E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46" t="36865" r="19666" b="17575"/>
          <a:stretch/>
        </p:blipFill>
        <p:spPr>
          <a:xfrm>
            <a:off x="368300" y="812053"/>
            <a:ext cx="6121400" cy="2302195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0739692E-07EB-4AF8-92C6-366E93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53" t="38755" r="16824" b="9359"/>
          <a:stretch/>
        </p:blipFill>
        <p:spPr>
          <a:xfrm>
            <a:off x="225425" y="6836335"/>
            <a:ext cx="6407150" cy="256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8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Ⅱ.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구성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6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FB9205E8-9A15-4985-9EAC-72C1A4D37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41" t="24734" b="46259"/>
          <a:stretch/>
        </p:blipFill>
        <p:spPr>
          <a:xfrm>
            <a:off x="443753" y="7476566"/>
            <a:ext cx="5970494" cy="1842247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2D6DFB8F-8A82-4FD8-EEFA-313DD37B9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47" y="596900"/>
            <a:ext cx="6019053" cy="607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4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253122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Ⅲ.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기능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7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42C2E95-AC36-AD2B-78B7-58B9505A26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73" t="22319" r="36238" b="10951"/>
          <a:stretch/>
        </p:blipFill>
        <p:spPr>
          <a:xfrm>
            <a:off x="368300" y="596899"/>
            <a:ext cx="6121400" cy="707128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3AF2B51-34FF-DAA2-7940-8AFCF85573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91" t="44707" r="20933" b="29691"/>
          <a:stretch/>
        </p:blipFill>
        <p:spPr>
          <a:xfrm>
            <a:off x="306294" y="7795962"/>
            <a:ext cx="6183406" cy="16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88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253122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Ⅲ.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기능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8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A046C17-2DEE-406D-DEC9-CEB6A6EEED9B}"/>
              </a:ext>
            </a:extLst>
          </p:cNvPr>
          <p:cNvGrpSpPr/>
          <p:nvPr/>
        </p:nvGrpSpPr>
        <p:grpSpPr>
          <a:xfrm>
            <a:off x="368300" y="766483"/>
            <a:ext cx="6121400" cy="8593501"/>
            <a:chOff x="1237128" y="1761565"/>
            <a:chExt cx="3496237" cy="490817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072A7F9F-8B3F-7A70-1892-4960AA467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823" t="25389" r="32353" b="17957"/>
            <a:stretch/>
          </p:blipFill>
          <p:spPr>
            <a:xfrm>
              <a:off x="1290918" y="1761565"/>
              <a:ext cx="3348317" cy="2084294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E1F39B62-A0D5-BABD-A719-08183D11C8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572" t="19177" r="30448" b="4433"/>
            <a:stretch/>
          </p:blipFill>
          <p:spPr>
            <a:xfrm>
              <a:off x="1237128" y="3859306"/>
              <a:ext cx="3496237" cy="2810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2934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Ⅳ.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효과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9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A09B39B-41CA-350B-C94F-3B8F4DC2E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11" r="15985"/>
          <a:stretch/>
        </p:blipFill>
        <p:spPr>
          <a:xfrm>
            <a:off x="389964" y="1503381"/>
            <a:ext cx="3039036" cy="7894320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04D29598-FC31-FCB3-EFF0-662F3E9D8104}"/>
              </a:ext>
            </a:extLst>
          </p:cNvPr>
          <p:cNvGrpSpPr/>
          <p:nvPr/>
        </p:nvGrpSpPr>
        <p:grpSpPr>
          <a:xfrm>
            <a:off x="368300" y="691029"/>
            <a:ext cx="2460990" cy="338554"/>
            <a:chOff x="368300" y="1515213"/>
            <a:chExt cx="2460990" cy="338554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FDB4E18-85C9-79F4-3E01-06AFB7182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5573EE-9B63-87BB-5AA2-9693C64D4A3A}"/>
                </a:ext>
              </a:extLst>
            </p:cNvPr>
            <p:cNvSpPr txBox="1"/>
            <p:nvPr/>
          </p:nvSpPr>
          <p:spPr>
            <a:xfrm>
              <a:off x="624840" y="1515213"/>
              <a:ext cx="22044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착탈</a:t>
              </a:r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가능한 산기 기구</a:t>
              </a:r>
            </a:p>
          </p:txBody>
        </p:sp>
      </p:grpSp>
      <p:sp>
        <p:nvSpPr>
          <p:cNvPr id="18" name="타원 17">
            <a:extLst>
              <a:ext uri="{FF2B5EF4-FFF2-40B4-BE49-F238E27FC236}">
                <a16:creationId xmlns:a16="http://schemas.microsoft.com/office/drawing/2014/main" id="{44821713-DDDC-138E-05CB-82C433B2B74A}"/>
              </a:ext>
            </a:extLst>
          </p:cNvPr>
          <p:cNvSpPr/>
          <p:nvPr/>
        </p:nvSpPr>
        <p:spPr>
          <a:xfrm>
            <a:off x="1600200" y="1438835"/>
            <a:ext cx="873000" cy="130436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690DE77-D12B-D3FC-7AED-BB23591153D1}"/>
              </a:ext>
            </a:extLst>
          </p:cNvPr>
          <p:cNvSpPr/>
          <p:nvPr/>
        </p:nvSpPr>
        <p:spPr>
          <a:xfrm>
            <a:off x="1600200" y="4787152"/>
            <a:ext cx="873000" cy="130436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5B5E6BFF-9C7E-D8EA-B280-242D9D7EA49C}"/>
              </a:ext>
            </a:extLst>
          </p:cNvPr>
          <p:cNvSpPr/>
          <p:nvPr/>
        </p:nvSpPr>
        <p:spPr>
          <a:xfrm>
            <a:off x="1600200" y="7947210"/>
            <a:ext cx="873000" cy="130436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660B20DD-7D87-24F4-B8A6-239AB8BB7278}"/>
              </a:ext>
            </a:extLst>
          </p:cNvPr>
          <p:cNvSpPr/>
          <p:nvPr/>
        </p:nvSpPr>
        <p:spPr>
          <a:xfrm>
            <a:off x="1896038" y="4168589"/>
            <a:ext cx="265176" cy="2286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D121DFF0-05A1-AC53-94E3-2F0D85410D62}"/>
              </a:ext>
            </a:extLst>
          </p:cNvPr>
          <p:cNvSpPr/>
          <p:nvPr/>
        </p:nvSpPr>
        <p:spPr>
          <a:xfrm>
            <a:off x="1896038" y="6898342"/>
            <a:ext cx="265176" cy="2286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 descr="스케치, 디자인, 예술이(가) 표시된 사진&#10;&#10;자동 생성된 설명">
            <a:extLst>
              <a:ext uri="{FF2B5EF4-FFF2-40B4-BE49-F238E27FC236}">
                <a16:creationId xmlns:a16="http://schemas.microsoft.com/office/drawing/2014/main" id="{9B73C927-983D-D6EC-6127-D6E4505FCD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3" t="5845" r="39720" b="5113"/>
          <a:stretch/>
        </p:blipFill>
        <p:spPr>
          <a:xfrm>
            <a:off x="3808648" y="1963271"/>
            <a:ext cx="2478680" cy="6239435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629A2607-4E57-D78C-E371-60A0F40A06E0}"/>
              </a:ext>
            </a:extLst>
          </p:cNvPr>
          <p:cNvSpPr/>
          <p:nvPr/>
        </p:nvSpPr>
        <p:spPr>
          <a:xfrm>
            <a:off x="368300" y="1290918"/>
            <a:ext cx="3060700" cy="813547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B6C1545-D0EE-377A-186C-0CA7F38D3781}"/>
              </a:ext>
            </a:extLst>
          </p:cNvPr>
          <p:cNvSpPr/>
          <p:nvPr/>
        </p:nvSpPr>
        <p:spPr>
          <a:xfrm>
            <a:off x="3571875" y="1290918"/>
            <a:ext cx="2917825" cy="813547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1DD721BE-C3F7-7A78-A9DD-85CEA0AD3D14}"/>
              </a:ext>
            </a:extLst>
          </p:cNvPr>
          <p:cNvCxnSpPr/>
          <p:nvPr/>
        </p:nvCxnSpPr>
        <p:spPr>
          <a:xfrm flipV="1">
            <a:off x="4639238" y="1640541"/>
            <a:ext cx="336176" cy="443753"/>
          </a:xfrm>
          <a:prstGeom prst="straightConnector1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3808D12-BE3D-C5C1-7137-FF55755674EC}"/>
              </a:ext>
            </a:extLst>
          </p:cNvPr>
          <p:cNvSpPr txBox="1"/>
          <p:nvPr/>
        </p:nvSpPr>
        <p:spPr>
          <a:xfrm>
            <a:off x="5042648" y="147917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손잡이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DBDD1653-C71A-6B97-A972-1E1FE2C9273E}"/>
              </a:ext>
            </a:extLst>
          </p:cNvPr>
          <p:cNvCxnSpPr/>
          <p:nvPr/>
        </p:nvCxnSpPr>
        <p:spPr>
          <a:xfrm flipV="1">
            <a:off x="5338485" y="4114800"/>
            <a:ext cx="336176" cy="443753"/>
          </a:xfrm>
          <a:prstGeom prst="straightConnector1">
            <a:avLst/>
          </a:prstGeom>
          <a:ln w="3810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47C708C-DCE3-6484-60F6-7F264E13A87F}"/>
              </a:ext>
            </a:extLst>
          </p:cNvPr>
          <p:cNvSpPr txBox="1"/>
          <p:nvPr/>
        </p:nvSpPr>
        <p:spPr>
          <a:xfrm>
            <a:off x="5620872" y="393998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배출구</a:t>
            </a: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F1E8C913-ACE0-66C5-F520-0148C1451B0F}"/>
              </a:ext>
            </a:extLst>
          </p:cNvPr>
          <p:cNvCxnSpPr>
            <a:cxnSpLocks/>
          </p:cNvCxnSpPr>
          <p:nvPr/>
        </p:nvCxnSpPr>
        <p:spPr>
          <a:xfrm flipH="1" flipV="1">
            <a:off x="5230908" y="7906871"/>
            <a:ext cx="403410" cy="268941"/>
          </a:xfrm>
          <a:prstGeom prst="straightConnector1">
            <a:avLst/>
          </a:prstGeom>
          <a:ln w="3810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BD504DD-B26A-8E0C-B8E2-10AEA7E6D374}"/>
              </a:ext>
            </a:extLst>
          </p:cNvPr>
          <p:cNvSpPr txBox="1"/>
          <p:nvPr/>
        </p:nvSpPr>
        <p:spPr>
          <a:xfrm>
            <a:off x="5204013" y="8256493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공기 주입</a:t>
            </a:r>
          </a:p>
        </p:txBody>
      </p: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B8F21E0E-10FF-682D-1B67-0FD9B269AA44}"/>
              </a:ext>
            </a:extLst>
          </p:cNvPr>
          <p:cNvSpPr/>
          <p:nvPr/>
        </p:nvSpPr>
        <p:spPr>
          <a:xfrm rot="16200000">
            <a:off x="3755092" y="5738531"/>
            <a:ext cx="2521324" cy="658906"/>
          </a:xfrm>
          <a:prstGeom prst="rightArrow">
            <a:avLst/>
          </a:prstGeom>
          <a:solidFill>
            <a:srgbClr val="DEEBF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84FA54C-F74A-F29F-6816-493767EE0B2A}"/>
              </a:ext>
            </a:extLst>
          </p:cNvPr>
          <p:cNvCxnSpPr/>
          <p:nvPr/>
        </p:nvCxnSpPr>
        <p:spPr>
          <a:xfrm flipV="1">
            <a:off x="5056097" y="5311588"/>
            <a:ext cx="336176" cy="443753"/>
          </a:xfrm>
          <a:prstGeom prst="straightConnector1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E412C4F-92A6-6017-D8B1-F7817B5A4D33}"/>
              </a:ext>
            </a:extLst>
          </p:cNvPr>
          <p:cNvSpPr txBox="1"/>
          <p:nvPr/>
        </p:nvSpPr>
        <p:spPr>
          <a:xfrm>
            <a:off x="5586889" y="5163670"/>
            <a:ext cx="9028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/>
              <a:t>에어</a:t>
            </a:r>
            <a:endParaRPr lang="en-US" altLang="ko-KR" sz="1400" dirty="0"/>
          </a:p>
          <a:p>
            <a:pPr algn="ctr"/>
            <a:r>
              <a:rPr lang="ko-KR" altLang="en-US" sz="1400" dirty="0"/>
              <a:t>리프트</a:t>
            </a:r>
            <a:endParaRPr lang="en-US" altLang="ko-KR" sz="1400" dirty="0"/>
          </a:p>
          <a:p>
            <a:pPr algn="ctr"/>
            <a:r>
              <a:rPr lang="en-US" altLang="ko-KR" sz="1400" dirty="0"/>
              <a:t>-</a:t>
            </a:r>
          </a:p>
          <a:p>
            <a:pPr algn="ctr"/>
            <a:r>
              <a:rPr lang="ko-KR" altLang="en-US" sz="1400" dirty="0"/>
              <a:t>공기</a:t>
            </a:r>
            <a:endParaRPr lang="en-US" altLang="ko-KR" sz="1400" dirty="0"/>
          </a:p>
          <a:p>
            <a:pPr algn="ctr"/>
            <a:r>
              <a:rPr lang="ko-KR" altLang="en-US" sz="1400" dirty="0"/>
              <a:t>부력으로</a:t>
            </a:r>
            <a:endParaRPr lang="en-US" altLang="ko-KR" sz="1400" dirty="0"/>
          </a:p>
          <a:p>
            <a:pPr algn="ctr"/>
            <a:r>
              <a:rPr lang="ko-KR" altLang="en-US" sz="1400" dirty="0"/>
              <a:t>부상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3A0C8E93-7CA4-03F8-1907-2553088EFB36}"/>
              </a:ext>
            </a:extLst>
          </p:cNvPr>
          <p:cNvSpPr/>
          <p:nvPr/>
        </p:nvSpPr>
        <p:spPr>
          <a:xfrm>
            <a:off x="4827494" y="7597589"/>
            <a:ext cx="389965" cy="38996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D6176E40-C37A-AFF9-2C73-7581F0108F89}"/>
              </a:ext>
            </a:extLst>
          </p:cNvPr>
          <p:cNvCxnSpPr>
            <a:cxnSpLocks/>
          </p:cNvCxnSpPr>
          <p:nvPr/>
        </p:nvCxnSpPr>
        <p:spPr>
          <a:xfrm flipH="1">
            <a:off x="1304365" y="3536576"/>
            <a:ext cx="712696" cy="389965"/>
          </a:xfrm>
          <a:prstGeom prst="straightConnector1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90E75E8-1428-4EC6-4650-A0B751F06E41}"/>
              </a:ext>
            </a:extLst>
          </p:cNvPr>
          <p:cNvSpPr txBox="1"/>
          <p:nvPr/>
        </p:nvSpPr>
        <p:spPr>
          <a:xfrm>
            <a:off x="605118" y="3724834"/>
            <a:ext cx="7232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dirty="0"/>
              <a:t>공기</a:t>
            </a:r>
            <a:endParaRPr lang="en-US" altLang="ko-KR" sz="1400" dirty="0"/>
          </a:p>
          <a:p>
            <a:pPr algn="r"/>
            <a:r>
              <a:rPr lang="ko-KR" altLang="en-US" sz="1400" dirty="0" err="1"/>
              <a:t>전해수</a:t>
            </a:r>
            <a:endParaRPr lang="en-US" altLang="ko-KR" sz="1400" dirty="0"/>
          </a:p>
          <a:p>
            <a:pPr algn="r"/>
            <a:r>
              <a:rPr lang="ko-KR" altLang="en-US" sz="1400" dirty="0"/>
              <a:t>배관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812691-0EF4-DCFA-37B9-A3CB7E5327F8}"/>
              </a:ext>
            </a:extLst>
          </p:cNvPr>
          <p:cNvSpPr txBox="1"/>
          <p:nvPr/>
        </p:nvSpPr>
        <p:spPr>
          <a:xfrm>
            <a:off x="3711390" y="8740588"/>
            <a:ext cx="2675963" cy="62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/>
              <a:t>산기기구 자체 무게</a:t>
            </a:r>
            <a:r>
              <a:rPr lang="en-US" altLang="ko-KR" sz="1400" dirty="0"/>
              <a:t>(3kg)</a:t>
            </a:r>
            <a:r>
              <a:rPr lang="ko-KR" altLang="en-US" sz="1400" dirty="0"/>
              <a:t>로</a:t>
            </a:r>
            <a:r>
              <a:rPr lang="en-US" altLang="ko-KR" sz="1400" dirty="0"/>
              <a:t> </a:t>
            </a:r>
            <a:r>
              <a:rPr lang="ko-KR" altLang="en-US" sz="1400" dirty="0"/>
              <a:t>바닥 고정 가능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88200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Ⅳ.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제품 효과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10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4D29598-FC31-FCB3-EFF0-662F3E9D8104}"/>
              </a:ext>
            </a:extLst>
          </p:cNvPr>
          <p:cNvGrpSpPr/>
          <p:nvPr/>
        </p:nvGrpSpPr>
        <p:grpSpPr>
          <a:xfrm>
            <a:off x="368300" y="691029"/>
            <a:ext cx="2460990" cy="338554"/>
            <a:chOff x="368300" y="1515213"/>
            <a:chExt cx="2460990" cy="338554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FDB4E18-85C9-79F4-3E01-06AFB7182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5573EE-9B63-87BB-5AA2-9693C64D4A3A}"/>
                </a:ext>
              </a:extLst>
            </p:cNvPr>
            <p:cNvSpPr txBox="1"/>
            <p:nvPr/>
          </p:nvSpPr>
          <p:spPr>
            <a:xfrm>
              <a:off x="624840" y="1515213"/>
              <a:ext cx="22044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전해수의 효능 및 효과</a:t>
              </a: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10C26575-BD03-6E10-044E-F1D76675A951}"/>
              </a:ext>
            </a:extLst>
          </p:cNvPr>
          <p:cNvSpPr/>
          <p:nvPr/>
        </p:nvSpPr>
        <p:spPr>
          <a:xfrm>
            <a:off x="368300" y="1129553"/>
            <a:ext cx="6121400" cy="646803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악기, 기타, 스크린샷, 현악기이(가) 표시된 사진&#10;&#10;자동 생성된 설명">
            <a:extLst>
              <a:ext uri="{FF2B5EF4-FFF2-40B4-BE49-F238E27FC236}">
                <a16:creationId xmlns:a16="http://schemas.microsoft.com/office/drawing/2014/main" id="{FADED7D5-6404-92DC-1F57-C5AD701CF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88" y="1259792"/>
            <a:ext cx="2756647" cy="24784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33CA1-DCE9-2632-B5C2-9C4FC71A7AB1}"/>
              </a:ext>
            </a:extLst>
          </p:cNvPr>
          <p:cNvSpPr txBox="1"/>
          <p:nvPr/>
        </p:nvSpPr>
        <p:spPr>
          <a:xfrm>
            <a:off x="3294529" y="1196788"/>
            <a:ext cx="3195171" cy="2410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물을 전기 분해하면 수소이온과 산소이온이 발생 됨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수소이온이 많은 </a:t>
            </a:r>
            <a:r>
              <a:rPr lang="ko-KR" altLang="en-US" sz="1300" dirty="0">
                <a:solidFill>
                  <a:srgbClr val="C00000"/>
                </a:solidFill>
              </a:rPr>
              <a:t>산성수는 </a:t>
            </a:r>
            <a:r>
              <a:rPr lang="ko-KR" altLang="en-US" sz="1300" b="1" dirty="0">
                <a:solidFill>
                  <a:srgbClr val="C00000"/>
                </a:solidFill>
              </a:rPr>
              <a:t>살균</a:t>
            </a:r>
            <a:r>
              <a:rPr lang="ko-KR" altLang="en-US" sz="1300" dirty="0">
                <a:solidFill>
                  <a:srgbClr val="C00000"/>
                </a:solidFill>
              </a:rPr>
              <a:t>과 </a:t>
            </a:r>
            <a:r>
              <a:rPr lang="ko-KR" altLang="en-US" sz="1300" b="1" dirty="0">
                <a:solidFill>
                  <a:srgbClr val="C00000"/>
                </a:solidFill>
              </a:rPr>
              <a:t>악취 제거 </a:t>
            </a:r>
            <a:r>
              <a:rPr lang="ko-KR" altLang="en-US" sz="1300" dirty="0"/>
              <a:t>효과가 탁월함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산소이온이 많은 </a:t>
            </a:r>
            <a:r>
              <a:rPr lang="ko-KR" altLang="en-US" sz="1300" dirty="0" err="1">
                <a:solidFill>
                  <a:srgbClr val="C00000"/>
                </a:solidFill>
              </a:rPr>
              <a:t>알칼리수는</a:t>
            </a:r>
            <a:r>
              <a:rPr lang="ko-KR" altLang="en-US" sz="1300" dirty="0">
                <a:solidFill>
                  <a:srgbClr val="C00000"/>
                </a:solidFill>
              </a:rPr>
              <a:t> </a:t>
            </a:r>
            <a:r>
              <a:rPr lang="ko-KR" altLang="en-US" sz="1300" b="1" dirty="0">
                <a:solidFill>
                  <a:srgbClr val="C00000"/>
                </a:solidFill>
              </a:rPr>
              <a:t>단백질 제거</a:t>
            </a:r>
            <a:r>
              <a:rPr lang="ko-KR" altLang="en-US" sz="1300" dirty="0">
                <a:solidFill>
                  <a:srgbClr val="C00000"/>
                </a:solidFill>
              </a:rPr>
              <a:t>와 </a:t>
            </a:r>
            <a:r>
              <a:rPr lang="ko-KR" altLang="en-US" sz="1300" b="1" dirty="0">
                <a:solidFill>
                  <a:srgbClr val="C00000"/>
                </a:solidFill>
              </a:rPr>
              <a:t>지방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>
                <a:solidFill>
                  <a:srgbClr val="C00000"/>
                </a:solidFill>
              </a:rPr>
              <a:t>폐유</a:t>
            </a:r>
            <a:r>
              <a:rPr lang="en-US" altLang="ko-KR" sz="1300" b="1" dirty="0">
                <a:solidFill>
                  <a:srgbClr val="C00000"/>
                </a:solidFill>
              </a:rPr>
              <a:t>)</a:t>
            </a:r>
            <a:r>
              <a:rPr lang="ko-KR" altLang="en-US" sz="1300" b="1" dirty="0">
                <a:solidFill>
                  <a:srgbClr val="C00000"/>
                </a:solidFill>
              </a:rPr>
              <a:t> 분해 </a:t>
            </a:r>
            <a:r>
              <a:rPr lang="ko-KR" altLang="en-US" sz="1300" dirty="0"/>
              <a:t>효과가 있음</a:t>
            </a:r>
            <a:r>
              <a:rPr lang="en-US" altLang="ko-KR" sz="1300" dirty="0"/>
              <a:t>. (</a:t>
            </a:r>
            <a:r>
              <a:rPr lang="ko-KR" altLang="en-US" sz="1300" dirty="0"/>
              <a:t>일반 세수비누는 알칼리성임</a:t>
            </a:r>
            <a:r>
              <a:rPr lang="en-US" altLang="ko-KR" sz="1300" dirty="0"/>
              <a:t>)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b="1" dirty="0" err="1">
                <a:solidFill>
                  <a:srgbClr val="C00000"/>
                </a:solidFill>
              </a:rPr>
              <a:t>전해수</a:t>
            </a:r>
            <a:r>
              <a:rPr lang="ko-KR" altLang="en-US" sz="1300" b="1" dirty="0" err="1"/>
              <a:t>는</a:t>
            </a:r>
            <a:r>
              <a:rPr lang="ko-KR" altLang="en-US" sz="1300" b="1" dirty="0"/>
              <a:t> 산성수와 알칼리수가 </a:t>
            </a:r>
            <a:r>
              <a:rPr lang="ko-KR" altLang="en-US" sz="1300" b="1" dirty="0">
                <a:solidFill>
                  <a:srgbClr val="C00000"/>
                </a:solidFill>
              </a:rPr>
              <a:t>혼합된 </a:t>
            </a:r>
            <a:r>
              <a:rPr lang="ko-KR" altLang="en-US" sz="1300" b="1" dirty="0" err="1">
                <a:solidFill>
                  <a:srgbClr val="C00000"/>
                </a:solidFill>
              </a:rPr>
              <a:t>이온수임</a:t>
            </a:r>
            <a:r>
              <a:rPr lang="en-US" altLang="ko-KR" sz="13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CF9BC82-600C-F690-CCBD-7C49176A6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92" t="59118" r="35573" b="16817"/>
          <a:stretch/>
        </p:blipFill>
        <p:spPr>
          <a:xfrm>
            <a:off x="2729752" y="4309783"/>
            <a:ext cx="3590365" cy="14343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36FC13-6176-E7FB-2D59-B5EA25D26941}"/>
              </a:ext>
            </a:extLst>
          </p:cNvPr>
          <p:cNvSpPr txBox="1"/>
          <p:nvPr/>
        </p:nvSpPr>
        <p:spPr>
          <a:xfrm>
            <a:off x="408641" y="5849470"/>
            <a:ext cx="6121400" cy="163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 err="1"/>
              <a:t>전기분해하여</a:t>
            </a:r>
            <a:r>
              <a:rPr lang="ko-KR" altLang="en-US" sz="1300" dirty="0"/>
              <a:t> 발생하는 이온 외에 생성되는 수소</a:t>
            </a:r>
            <a:r>
              <a:rPr lang="en-US" altLang="ko-KR" sz="1300" dirty="0"/>
              <a:t>, </a:t>
            </a:r>
            <a:r>
              <a:rPr lang="ko-KR" altLang="en-US" sz="1300" dirty="0"/>
              <a:t>산소 </a:t>
            </a:r>
            <a:r>
              <a:rPr lang="en-US" altLang="ko-KR" sz="1300" dirty="0"/>
              <a:t>GAS</a:t>
            </a:r>
            <a:r>
              <a:rPr lang="ko-KR" altLang="en-US" sz="1300" dirty="0"/>
              <a:t>는</a:t>
            </a:r>
            <a:r>
              <a:rPr lang="en-US" altLang="ko-KR" sz="1300" dirty="0"/>
              <a:t> </a:t>
            </a:r>
            <a:r>
              <a:rPr lang="ko-KR" altLang="en-US" sz="1300" b="1" dirty="0">
                <a:solidFill>
                  <a:srgbClr val="C00000"/>
                </a:solidFill>
              </a:rPr>
              <a:t>나노 </a:t>
            </a:r>
            <a:r>
              <a:rPr lang="en-US" altLang="ko-KR" sz="1300" b="1" dirty="0">
                <a:solidFill>
                  <a:srgbClr val="C00000"/>
                </a:solidFill>
              </a:rPr>
              <a:t>~ </a:t>
            </a:r>
            <a:r>
              <a:rPr lang="ko-KR" altLang="en-US" sz="1300" b="1" dirty="0">
                <a:solidFill>
                  <a:srgbClr val="C00000"/>
                </a:solidFill>
              </a:rPr>
              <a:t>마이크로 크기의 버블로 발생</a:t>
            </a:r>
            <a:r>
              <a:rPr lang="ko-KR" altLang="en-US" sz="1300" dirty="0"/>
              <a:t>이 됨</a:t>
            </a:r>
            <a:endParaRPr lang="en-US" altLang="ko-KR" sz="1300" dirty="0"/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미세한 버블이 슬러지 발생을 예방하고 기존 슬러지 및 고착된 폐유를 </a:t>
            </a:r>
            <a:r>
              <a:rPr lang="ko-KR" altLang="en-US" sz="1300" b="1" dirty="0"/>
              <a:t>산기 기구의 에어리프트를 통해 중화하여 제거 </a:t>
            </a:r>
            <a:r>
              <a:rPr lang="ko-KR" altLang="en-US" sz="1300" dirty="0"/>
              <a:t>시킴</a:t>
            </a:r>
            <a:endParaRPr lang="en-US" altLang="ko-KR" sz="1300" dirty="0"/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일반 </a:t>
            </a:r>
            <a:r>
              <a:rPr lang="ko-KR" altLang="en-US" sz="1300" dirty="0" err="1"/>
              <a:t>수도수를</a:t>
            </a:r>
            <a:r>
              <a:rPr lang="ko-KR" altLang="en-US" sz="1300" dirty="0"/>
              <a:t> 공급하여 </a:t>
            </a:r>
            <a:r>
              <a:rPr lang="ko-KR" altLang="en-US" sz="1300" dirty="0" err="1"/>
              <a:t>전해수를</a:t>
            </a:r>
            <a:r>
              <a:rPr lang="ko-KR" altLang="en-US" sz="1300" dirty="0"/>
              <a:t> 생성할 경우 </a:t>
            </a:r>
            <a:r>
              <a:rPr lang="ko-KR" altLang="en-US" sz="1300" dirty="0" err="1"/>
              <a:t>수도수에</a:t>
            </a:r>
            <a:r>
              <a:rPr lang="ko-KR" altLang="en-US" sz="1300" dirty="0"/>
              <a:t> 함유되어 있는 </a:t>
            </a:r>
            <a:r>
              <a:rPr lang="ko-KR" altLang="en-US" sz="1300" b="1" dirty="0">
                <a:solidFill>
                  <a:srgbClr val="C00000"/>
                </a:solidFill>
              </a:rPr>
              <a:t>염소이온이 상승</a:t>
            </a:r>
            <a:r>
              <a:rPr lang="en-US" altLang="ko-KR" sz="1300" b="1" dirty="0"/>
              <a:t>(3</a:t>
            </a:r>
            <a:r>
              <a:rPr lang="ko-KR" altLang="en-US" sz="1300" b="1" dirty="0"/>
              <a:t>배 이상</a:t>
            </a:r>
            <a:r>
              <a:rPr lang="en-US" altLang="ko-KR" sz="1300" b="1" dirty="0"/>
              <a:t>)</a:t>
            </a:r>
            <a:r>
              <a:rPr lang="ko-KR" altLang="en-US" sz="1300" dirty="0"/>
              <a:t>하여 살균 세정 효과를 </a:t>
            </a:r>
            <a:r>
              <a:rPr lang="ko-KR" altLang="en-US" sz="1300" dirty="0" err="1"/>
              <a:t>높여줌</a:t>
            </a:r>
            <a:r>
              <a:rPr lang="en-US" altLang="ko-KR" sz="1300" dirty="0"/>
              <a:t>.</a:t>
            </a:r>
          </a:p>
        </p:txBody>
      </p:sp>
      <p:pic>
        <p:nvPicPr>
          <p:cNvPr id="1030" name="Picture 6" descr="물의 전기분해 원리를 알아보자 (feat. 화학반응식 및 전해질 원리 분석) : 네이버 블로그">
            <a:extLst>
              <a:ext uri="{FF2B5EF4-FFF2-40B4-BE49-F238E27FC236}">
                <a16:creationId xmlns:a16="http://schemas.microsoft.com/office/drawing/2014/main" id="{2559B620-97AE-8205-D64B-67E11C53A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0"/>
          <a:stretch/>
        </p:blipFill>
        <p:spPr bwMode="auto">
          <a:xfrm>
            <a:off x="510989" y="3939988"/>
            <a:ext cx="2918011" cy="104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24B33D4B-72AD-B1A9-2CB3-9E2F4D240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133876"/>
              </p:ext>
            </p:extLst>
          </p:nvPr>
        </p:nvGraphicFramePr>
        <p:xfrm>
          <a:off x="368300" y="7799293"/>
          <a:ext cx="6121398" cy="1671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7771">
                  <a:extLst>
                    <a:ext uri="{9D8B030D-6E8A-4147-A177-3AD203B41FA5}">
                      <a16:colId xmlns:a16="http://schemas.microsoft.com/office/drawing/2014/main" val="3458658850"/>
                    </a:ext>
                  </a:extLst>
                </a:gridCol>
                <a:gridCol w="1661209">
                  <a:extLst>
                    <a:ext uri="{9D8B030D-6E8A-4147-A177-3AD203B41FA5}">
                      <a16:colId xmlns:a16="http://schemas.microsoft.com/office/drawing/2014/main" val="1567463665"/>
                    </a:ext>
                  </a:extLst>
                </a:gridCol>
                <a:gridCol w="1661209">
                  <a:extLst>
                    <a:ext uri="{9D8B030D-6E8A-4147-A177-3AD203B41FA5}">
                      <a16:colId xmlns:a16="http://schemas.microsoft.com/office/drawing/2014/main" val="1045499517"/>
                    </a:ext>
                  </a:extLst>
                </a:gridCol>
                <a:gridCol w="1661209">
                  <a:extLst>
                    <a:ext uri="{9D8B030D-6E8A-4147-A177-3AD203B41FA5}">
                      <a16:colId xmlns:a16="http://schemas.microsoft.com/office/drawing/2014/main" val="3682227931"/>
                    </a:ext>
                  </a:extLst>
                </a:gridCol>
              </a:tblGrid>
              <a:tr h="350259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 분</a:t>
                      </a: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전해수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오존수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알칼리수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70934"/>
                  </a:ext>
                </a:extLst>
              </a:tr>
              <a:tr h="350259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살균 효과</a:t>
                      </a: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△</a:t>
                      </a:r>
                      <a:endParaRPr lang="en-US" altLang="ko-K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rtl="0" fontAlgn="ctr"/>
                      <a:r>
                        <a:rPr lang="en-US" altLang="ko-K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강 알칼리성 가능</a:t>
                      </a:r>
                      <a:endParaRPr lang="en-US" altLang="ko-K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rtl="0" fontAlgn="ctr"/>
                      <a:r>
                        <a:rPr lang="en-US" altLang="ko-K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의료기기</a:t>
                      </a:r>
                      <a:r>
                        <a:rPr lang="en-US" altLang="ko-K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80020"/>
                  </a:ext>
                </a:extLst>
              </a:tr>
              <a:tr h="350259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분해 효과</a:t>
                      </a: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buFontTx/>
                        <a:buNone/>
                      </a:pPr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lang="ko-KR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buFontTx/>
                        <a:buNone/>
                      </a:pPr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lang="ko-KR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buFontTx/>
                        <a:buNone/>
                      </a:pPr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lang="ko-KR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24494"/>
                  </a:ext>
                </a:extLst>
              </a:tr>
              <a:tr h="350259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o-KR" alt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오존 발생</a:t>
                      </a: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6800" marR="468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759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62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616905EF-C8BC-4F02-97E4-1E8DF8B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4" y="18071"/>
            <a:ext cx="4421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>
            <a:scene3d>
              <a:camera prst="orthographicFront"/>
              <a:lightRig rig="threePt" dir="t"/>
            </a:scene3d>
            <a:sp3d extrusionH="6350" contourW="6350">
              <a:extrusionClr>
                <a:schemeClr val="bg1"/>
              </a:extrusionClr>
              <a:contourClr>
                <a:schemeClr val="bg1"/>
              </a:contourClr>
            </a:sp3d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49263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+mj-ea"/>
                <a:ea typeface="+mj-ea"/>
              </a:rPr>
              <a:t>Ⅴ. </a:t>
            </a:r>
            <a:r>
              <a:rPr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기타 사항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F51F1C-E8CA-4785-A0C1-7389DCFB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12817BEA-AF4D-4E8E-925E-1CA344DDED2D}" type="slidenum">
              <a:rPr lang="ko-KR" altLang="en-US" smtClean="0"/>
              <a:pPr/>
              <a:t>11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DC56D4D-6EF5-A623-9329-52E2EEFFBD18}"/>
              </a:ext>
            </a:extLst>
          </p:cNvPr>
          <p:cNvGrpSpPr/>
          <p:nvPr/>
        </p:nvGrpSpPr>
        <p:grpSpPr>
          <a:xfrm>
            <a:off x="368300" y="596900"/>
            <a:ext cx="1811774" cy="338554"/>
            <a:chOff x="368300" y="1515213"/>
            <a:chExt cx="1811774" cy="338554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0778EFF3-5BED-7084-3349-5D98BE3CE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300" y="1544007"/>
              <a:ext cx="281940" cy="28096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205FCC-8AB9-3035-D09C-A658C3B0C70B}"/>
                </a:ext>
              </a:extLst>
            </p:cNvPr>
            <p:cNvSpPr txBox="1"/>
            <p:nvPr/>
          </p:nvSpPr>
          <p:spPr>
            <a:xfrm>
              <a:off x="624840" y="1515213"/>
              <a:ext cx="15552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WIFI </a:t>
              </a:r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설치</a:t>
              </a:r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환경</a:t>
              </a: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4AC58862-E8FB-1240-5676-CF32D71119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73" t="63426" r="47240" b="10951"/>
          <a:stretch/>
        </p:blipFill>
        <p:spPr>
          <a:xfrm>
            <a:off x="368300" y="1107141"/>
            <a:ext cx="2764864" cy="1901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AEA357-D989-6F19-3EED-D6E4F8BF1143}"/>
              </a:ext>
            </a:extLst>
          </p:cNvPr>
          <p:cNvSpPr txBox="1"/>
          <p:nvPr/>
        </p:nvSpPr>
        <p:spPr>
          <a:xfrm>
            <a:off x="3294529" y="1196788"/>
            <a:ext cx="3195171" cy="267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자사 제품에서 제공하는 원격 모니터링 서비스는 </a:t>
            </a:r>
            <a:r>
              <a:rPr lang="ko-KR" altLang="en-US" sz="1300" b="1" dirty="0"/>
              <a:t>일반망</a:t>
            </a:r>
            <a:r>
              <a:rPr lang="ko-KR" altLang="en-US" sz="1300" dirty="0"/>
              <a:t>이 공급된 </a:t>
            </a:r>
            <a:r>
              <a:rPr lang="en-US" altLang="ko-KR" sz="1300" dirty="0" err="1"/>
              <a:t>Wifi</a:t>
            </a:r>
            <a:r>
              <a:rPr lang="en-US" altLang="ko-KR" sz="1300" dirty="0"/>
              <a:t> </a:t>
            </a:r>
            <a:r>
              <a:rPr lang="ko-KR" altLang="en-US" sz="1300" dirty="0"/>
              <a:t>환경에서만 가능합니다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b="1" dirty="0"/>
              <a:t>기존 행정망과 접속이 불가하니 주지하여 주시기 바랍니다</a:t>
            </a:r>
            <a:r>
              <a:rPr lang="en-US" altLang="ko-KR" sz="1300" b="1" dirty="0"/>
              <a:t>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300" dirty="0"/>
              <a:t>단</a:t>
            </a:r>
            <a:r>
              <a:rPr lang="en-US" altLang="ko-KR" sz="1300" dirty="0"/>
              <a:t>, </a:t>
            </a:r>
            <a:r>
              <a:rPr lang="ko-KR" altLang="en-US" sz="1300" dirty="0"/>
              <a:t>일반망이 설치 되었는데 신호가 약할 경우 </a:t>
            </a:r>
            <a:r>
              <a:rPr lang="ko-KR" altLang="en-US" sz="1300" dirty="0" err="1"/>
              <a:t>지그비</a:t>
            </a:r>
            <a:r>
              <a:rPr lang="ko-KR" altLang="en-US" sz="1300" dirty="0"/>
              <a:t> 등을 통해 신호를 증폭하여 사용하는 것은 가능하니</a:t>
            </a:r>
            <a:r>
              <a:rPr lang="en-US" altLang="ko-KR" sz="1300" dirty="0"/>
              <a:t>, </a:t>
            </a:r>
            <a:r>
              <a:rPr lang="ko-KR" altLang="en-US" sz="1300" dirty="0"/>
              <a:t>설치 장소의 환경을 확인하여 주시기 바랍니다</a:t>
            </a:r>
            <a:r>
              <a:rPr lang="en-US" altLang="ko-KR" sz="1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7728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253D6B4-1729-4430-9EF9-A8B3FBE1BFD4}"/>
              </a:ext>
            </a:extLst>
          </p:cNvPr>
          <p:cNvSpPr txBox="1"/>
          <p:nvPr/>
        </p:nvSpPr>
        <p:spPr>
          <a:xfrm>
            <a:off x="2257044" y="5432938"/>
            <a:ext cx="2343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>
                <a:ln w="3175">
                  <a:solidFill>
                    <a:schemeClr val="bg1"/>
                  </a:solidFill>
                </a:ln>
                <a:latin typeface="+mn-ea"/>
              </a:rPr>
              <a:t>감사합니다</a:t>
            </a:r>
            <a:r>
              <a:rPr lang="en-US" altLang="ko-KR" sz="3200" b="1" dirty="0">
                <a:ln w="3175">
                  <a:solidFill>
                    <a:schemeClr val="bg1"/>
                  </a:solidFill>
                </a:ln>
                <a:latin typeface="+mn-ea"/>
              </a:rPr>
              <a:t>.</a:t>
            </a:r>
            <a:endParaRPr lang="ko-KR" altLang="en-US" sz="3200" b="1" dirty="0">
              <a:ln w="3175">
                <a:solidFill>
                  <a:schemeClr val="bg1"/>
                </a:solidFill>
              </a:ln>
              <a:latin typeface="+mn-ea"/>
            </a:endParaRPr>
          </a:p>
        </p:txBody>
      </p:sp>
      <p:pic>
        <p:nvPicPr>
          <p:cNvPr id="2" name="그림 1" descr="블루, 일렉트릭 블루, 스크린샷, 아쿠아이(가) 표시된 사진&#10;&#10;자동 생성된 설명">
            <a:extLst>
              <a:ext uri="{FF2B5EF4-FFF2-40B4-BE49-F238E27FC236}">
                <a16:creationId xmlns:a16="http://schemas.microsoft.com/office/drawing/2014/main" id="{331B8C34-B600-59F1-8067-4A4481B6CF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  <a:solidFill>
            <a:srgbClr val="CDF7FF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36FDA5-ED62-257C-A12F-51925D09C018}"/>
              </a:ext>
            </a:extLst>
          </p:cNvPr>
          <p:cNvSpPr txBox="1"/>
          <p:nvPr/>
        </p:nvSpPr>
        <p:spPr>
          <a:xfrm>
            <a:off x="872758" y="5951258"/>
            <a:ext cx="5112483" cy="55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800" b="1" dirty="0">
                <a:latin typeface="맑은 고딕 (본문)"/>
              </a:rPr>
              <a:t>감사합니다</a:t>
            </a:r>
            <a:r>
              <a:rPr lang="en-US" altLang="ko-KR" sz="2800" b="1" dirty="0">
                <a:latin typeface="맑은 고딕 (본문)"/>
              </a:rPr>
              <a:t>.</a:t>
            </a:r>
            <a:endParaRPr lang="ko-KR" altLang="en-US" sz="3600" b="1" dirty="0">
              <a:latin typeface="맑은 고딕 (본문)"/>
            </a:endParaRPr>
          </a:p>
        </p:txBody>
      </p:sp>
      <p:pic>
        <p:nvPicPr>
          <p:cNvPr id="5" name="그림 4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B24D91AC-969E-75C6-9BF7-0BEE87630D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05" y="596900"/>
            <a:ext cx="3590595" cy="1178112"/>
          </a:xfrm>
          <a:prstGeom prst="rect">
            <a:avLst/>
          </a:prstGeom>
        </p:spPr>
      </p:pic>
      <p:pic>
        <p:nvPicPr>
          <p:cNvPr id="6" name="그림 5" descr="텍스트, 의료 장비, 디자인, 실내이(가) 표시된 사진&#10;&#10;자동 생성된 설명">
            <a:extLst>
              <a:ext uri="{FF2B5EF4-FFF2-40B4-BE49-F238E27FC236}">
                <a16:creationId xmlns:a16="http://schemas.microsoft.com/office/drawing/2014/main" id="{E74ADEC0-8E8E-994B-02DF-F06AA429FC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88" y="1741435"/>
            <a:ext cx="2597617" cy="267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11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8331</TotalTime>
  <Words>562</Words>
  <Application>Microsoft Office PowerPoint</Application>
  <PresentationFormat>A4 용지(210x297mm)</PresentationFormat>
  <Paragraphs>133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맑은 고딕 (본문)</vt:lpstr>
      <vt:lpstr>Arial</vt:lpstr>
      <vt:lpstr>Calibri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min-joo Jung</cp:lastModifiedBy>
  <cp:revision>135</cp:revision>
  <cp:lastPrinted>2024-01-25T09:40:05Z</cp:lastPrinted>
  <dcterms:created xsi:type="dcterms:W3CDTF">2018-10-01T04:25:51Z</dcterms:created>
  <dcterms:modified xsi:type="dcterms:W3CDTF">2024-03-11T11:54:42Z</dcterms:modified>
</cp:coreProperties>
</file>