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9" r:id="rId3"/>
    <p:sldId id="258" r:id="rId4"/>
    <p:sldId id="260" r:id="rId5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12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howGuides="1">
      <p:cViewPr varScale="1">
        <p:scale>
          <a:sx n="82" d="100"/>
          <a:sy n="82" d="100"/>
        </p:scale>
        <p:origin x="1234" y="67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9F9429-E6FE-40F3-9C96-D36D1D72F9A2}" type="datetimeFigureOut">
              <a:rPr lang="ko-KR" altLang="en-US" smtClean="0"/>
              <a:t>2024-03-12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1E81FF-021D-4ED9-80A4-7CB0D80D55C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113598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9F9429-E6FE-40F3-9C96-D36D1D72F9A2}" type="datetimeFigureOut">
              <a:rPr lang="ko-KR" altLang="en-US" smtClean="0"/>
              <a:t>2024-03-12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1E81FF-021D-4ED9-80A4-7CB0D80D55C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882878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9F9429-E6FE-40F3-9C96-D36D1D72F9A2}" type="datetimeFigureOut">
              <a:rPr lang="ko-KR" altLang="en-US" smtClean="0"/>
              <a:t>2024-03-12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1E81FF-021D-4ED9-80A4-7CB0D80D55C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552727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9F9429-E6FE-40F3-9C96-D36D1D72F9A2}" type="datetimeFigureOut">
              <a:rPr lang="ko-KR" altLang="en-US" smtClean="0"/>
              <a:t>2024-03-12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1E81FF-021D-4ED9-80A4-7CB0D80D55C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535923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9F9429-E6FE-40F3-9C96-D36D1D72F9A2}" type="datetimeFigureOut">
              <a:rPr lang="ko-KR" altLang="en-US" smtClean="0"/>
              <a:t>2024-03-12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1E81FF-021D-4ED9-80A4-7CB0D80D55C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434318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9F9429-E6FE-40F3-9C96-D36D1D72F9A2}" type="datetimeFigureOut">
              <a:rPr lang="ko-KR" altLang="en-US" smtClean="0"/>
              <a:t>2024-03-12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1E81FF-021D-4ED9-80A4-7CB0D80D55C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086027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9F9429-E6FE-40F3-9C96-D36D1D72F9A2}" type="datetimeFigureOut">
              <a:rPr lang="ko-KR" altLang="en-US" smtClean="0"/>
              <a:t>2024-03-12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1E81FF-021D-4ED9-80A4-7CB0D80D55C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005547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9F9429-E6FE-40F3-9C96-D36D1D72F9A2}" type="datetimeFigureOut">
              <a:rPr lang="ko-KR" altLang="en-US" smtClean="0"/>
              <a:t>2024-03-12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1E81FF-021D-4ED9-80A4-7CB0D80D55C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372364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9F9429-E6FE-40F3-9C96-D36D1D72F9A2}" type="datetimeFigureOut">
              <a:rPr lang="ko-KR" altLang="en-US" smtClean="0"/>
              <a:t>2024-03-12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1E81FF-021D-4ED9-80A4-7CB0D80D55C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972322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9F9429-E6FE-40F3-9C96-D36D1D72F9A2}" type="datetimeFigureOut">
              <a:rPr lang="ko-KR" altLang="en-US" smtClean="0"/>
              <a:t>2024-03-12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1E81FF-021D-4ED9-80A4-7CB0D80D55C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571666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9F9429-E6FE-40F3-9C96-D36D1D72F9A2}" type="datetimeFigureOut">
              <a:rPr lang="ko-KR" altLang="en-US" smtClean="0"/>
              <a:t>2024-03-12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1E81FF-021D-4ED9-80A4-7CB0D80D55C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266879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39F9429-E6FE-40F3-9C96-D36D1D72F9A2}" type="datetimeFigureOut">
              <a:rPr lang="ko-KR" altLang="en-US" smtClean="0"/>
              <a:t>2024-03-12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11E81FF-021D-4ED9-80A4-7CB0D80D55C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111109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g"/><Relationship Id="rId4" Type="http://schemas.openxmlformats.org/officeDocument/2006/relationships/image" Target="../media/image5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1FEE35B-0EC4-F9D3-67E7-5B6339B47208}"/>
              </a:ext>
            </a:extLst>
          </p:cNvPr>
          <p:cNvSpPr txBox="1"/>
          <p:nvPr/>
        </p:nvSpPr>
        <p:spPr>
          <a:xfrm>
            <a:off x="13049" y="44624"/>
            <a:ext cx="1992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>
                <a:latin typeface="+mj-ea"/>
                <a:ea typeface="+mj-ea"/>
              </a:rPr>
              <a:t>※ </a:t>
            </a:r>
            <a:r>
              <a:rPr lang="ko-KR" altLang="en-US" b="1" dirty="0">
                <a:latin typeface="+mj-ea"/>
                <a:ea typeface="+mj-ea"/>
              </a:rPr>
              <a:t>정화</a:t>
            </a:r>
            <a:r>
              <a:rPr lang="en-US" altLang="ko-KR" b="1" dirty="0">
                <a:latin typeface="+mj-ea"/>
                <a:ea typeface="+mj-ea"/>
              </a:rPr>
              <a:t> </a:t>
            </a:r>
            <a:r>
              <a:rPr lang="ko-KR" altLang="en-US" b="1" dirty="0">
                <a:latin typeface="+mj-ea"/>
                <a:ea typeface="+mj-ea"/>
              </a:rPr>
              <a:t>기술 비교</a:t>
            </a:r>
          </a:p>
        </p:txBody>
      </p:sp>
      <p:graphicFrame>
        <p:nvGraphicFramePr>
          <p:cNvPr id="5" name="표 4">
            <a:extLst>
              <a:ext uri="{FF2B5EF4-FFF2-40B4-BE49-F238E27FC236}">
                <a16:creationId xmlns:a16="http://schemas.microsoft.com/office/drawing/2014/main" id="{1C5283D3-C4F8-E63D-5096-628F8B3C558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1099936"/>
              </p:ext>
            </p:extLst>
          </p:nvPr>
        </p:nvGraphicFramePr>
        <p:xfrm>
          <a:off x="344488" y="476672"/>
          <a:ext cx="9217024" cy="623943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08112">
                  <a:extLst>
                    <a:ext uri="{9D8B030D-6E8A-4147-A177-3AD203B41FA5}">
                      <a16:colId xmlns:a16="http://schemas.microsoft.com/office/drawing/2014/main" val="655927121"/>
                    </a:ext>
                  </a:extLst>
                </a:gridCol>
                <a:gridCol w="1656184">
                  <a:extLst>
                    <a:ext uri="{9D8B030D-6E8A-4147-A177-3AD203B41FA5}">
                      <a16:colId xmlns:a16="http://schemas.microsoft.com/office/drawing/2014/main" val="4151791653"/>
                    </a:ext>
                  </a:extLst>
                </a:gridCol>
                <a:gridCol w="3276364">
                  <a:extLst>
                    <a:ext uri="{9D8B030D-6E8A-4147-A177-3AD203B41FA5}">
                      <a16:colId xmlns:a16="http://schemas.microsoft.com/office/drawing/2014/main" val="2721332234"/>
                    </a:ext>
                  </a:extLst>
                </a:gridCol>
                <a:gridCol w="3276364">
                  <a:extLst>
                    <a:ext uri="{9D8B030D-6E8A-4147-A177-3AD203B41FA5}">
                      <a16:colId xmlns:a16="http://schemas.microsoft.com/office/drawing/2014/main" val="3491575014"/>
                    </a:ext>
                  </a:extLst>
                </a:gridCol>
              </a:tblGrid>
              <a:tr h="422126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구분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CD7FF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PURIISYS</a:t>
                      </a:r>
                      <a:endParaRPr lang="ko-KR" altLang="en-US" sz="14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CD7FF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오존 방식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CD7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4801713"/>
                  </a:ext>
                </a:extLst>
              </a:tr>
              <a:tr h="769099"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근로 개선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음식물 찌꺼기 제거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indent="0" algn="ctr" latinLnBrk="1">
                        <a:buFont typeface="Wingdings" panose="05000000000000000000" pitchFamily="2" charset="2"/>
                        <a:buNone/>
                      </a:pPr>
                      <a:r>
                        <a:rPr lang="ko-KR" altLang="en-US" sz="12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가능</a:t>
                      </a:r>
                      <a:endParaRPr lang="en-US" altLang="ko-KR" sz="12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indent="0" algn="ctr" latinLnBrk="1">
                        <a:buFont typeface="Wingdings" panose="05000000000000000000" pitchFamily="2" charset="2"/>
                        <a:buNone/>
                      </a:pPr>
                      <a:endParaRPr lang="en-US" altLang="ko-KR" sz="12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indent="0" algn="ctr" latinLnBrk="1">
                        <a:buFont typeface="Wingdings" panose="05000000000000000000" pitchFamily="2" charset="2"/>
                        <a:buNone/>
                      </a:pPr>
                      <a:r>
                        <a:rPr lang="ko-KR" altLang="en-US" sz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산기 기술로 상하 교반</a:t>
                      </a:r>
                      <a:endParaRPr lang="en-US" altLang="ko-KR" sz="12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indent="0" algn="ctr" latinLnBrk="1">
                        <a:buFont typeface="Wingdings" panose="05000000000000000000" pitchFamily="2" charset="2"/>
                        <a:buNone/>
                      </a:pPr>
                      <a:r>
                        <a:rPr lang="ko-KR" altLang="en-US" sz="1200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전해수</a:t>
                      </a:r>
                      <a:r>
                        <a:rPr lang="ko-KR" altLang="en-US" sz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공급으로 세정 시</a:t>
                      </a:r>
                      <a:endParaRPr lang="en-US" altLang="ko-KR" sz="12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indent="0" algn="ctr" latinLnBrk="1">
                        <a:buFont typeface="Wingdings" panose="05000000000000000000" pitchFamily="2" charset="2"/>
                        <a:buNone/>
                      </a:pPr>
                      <a:r>
                        <a:rPr lang="ko-KR" altLang="en-US" sz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바닥 및 그리스트랩 내 있는</a:t>
                      </a:r>
                      <a:endParaRPr lang="en-US" altLang="ko-KR" sz="12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indent="0" algn="ctr" latinLnBrk="1">
                        <a:buFont typeface="Wingdings" panose="05000000000000000000" pitchFamily="2" charset="2"/>
                        <a:buNone/>
                      </a:pPr>
                      <a:r>
                        <a:rPr lang="ko-KR" altLang="en-US" sz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찌꺼기와 슬러지 제거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indent="0" algn="ctr" latinLnBrk="1">
                        <a:buFont typeface="Wingdings" panose="05000000000000000000" pitchFamily="2" charset="2"/>
                        <a:buNone/>
                      </a:pPr>
                      <a:r>
                        <a:rPr lang="ko-KR" altLang="en-US" sz="12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불가능</a:t>
                      </a:r>
                      <a:endParaRPr lang="en-US" altLang="ko-KR" sz="12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indent="0" algn="ctr" latinLnBrk="1">
                        <a:buFont typeface="Wingdings" panose="05000000000000000000" pitchFamily="2" charset="2"/>
                        <a:buNone/>
                      </a:pPr>
                      <a:endParaRPr lang="en-US" altLang="ko-KR" sz="12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indent="0" algn="ctr" latinLnBrk="1">
                        <a:buFont typeface="Wingdings" panose="05000000000000000000" pitchFamily="2" charset="2"/>
                        <a:buNone/>
                      </a:pPr>
                      <a:r>
                        <a:rPr lang="ko-KR" altLang="en-US" sz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별도의 분해 장치 및 </a:t>
                      </a:r>
                      <a:endParaRPr lang="en-US" altLang="ko-KR" sz="12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indent="0" algn="ctr" latinLnBrk="1">
                        <a:buFont typeface="Wingdings" panose="05000000000000000000" pitchFamily="2" charset="2"/>
                        <a:buNone/>
                      </a:pPr>
                      <a:r>
                        <a:rPr lang="ko-KR" altLang="en-US" sz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세정 장치가 없어</a:t>
                      </a:r>
                      <a:endParaRPr lang="en-US" altLang="ko-KR" sz="12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indent="0" algn="ctr" latinLnBrk="1">
                        <a:buFont typeface="Wingdings" panose="05000000000000000000" pitchFamily="2" charset="2"/>
                        <a:buNone/>
                      </a:pPr>
                      <a:r>
                        <a:rPr lang="ko-KR" altLang="en-US" sz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제거가 불가능 함</a:t>
                      </a:r>
                      <a:endParaRPr lang="en-US" altLang="ko-KR" sz="12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indent="0" algn="ctr" latinLnBrk="1">
                        <a:buFont typeface="Wingdings" panose="05000000000000000000" pitchFamily="2" charset="2"/>
                        <a:buNone/>
                      </a:pPr>
                      <a:r>
                        <a:rPr lang="ko-KR" altLang="en-US" sz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분해된 </a:t>
                      </a:r>
                      <a:r>
                        <a:rPr lang="en-US" altLang="ko-KR" sz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</a:t>
                      </a:r>
                      <a:r>
                        <a:rPr lang="ko-KR" altLang="en-US" sz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차 물질을 그리스트랩 내 보존함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6727928"/>
                  </a:ext>
                </a:extLst>
              </a:tr>
              <a:tr h="769099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바닥 슬러지 제거</a:t>
                      </a:r>
                      <a:endParaRPr lang="ko-KR" altLang="en-US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dirty="0"/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dirty="0"/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76452163"/>
                  </a:ext>
                </a:extLst>
              </a:tr>
              <a:tr h="769099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폐유 제거</a:t>
                      </a:r>
                      <a:endParaRPr lang="ko-KR" altLang="en-US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ko-KR" altLang="en-US" sz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기름을 산화 시켜 배출함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ko-KR" altLang="en-US" sz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기름을 산화 시켜 그리스트랩 내 보존함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85014542"/>
                  </a:ext>
                </a:extLst>
              </a:tr>
              <a:tr h="769099"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환경 개선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악취 제거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latinLnBrk="1">
                        <a:buFont typeface="Wingdings" panose="05000000000000000000" pitchFamily="2" charset="2"/>
                        <a:buNone/>
                      </a:pPr>
                      <a:r>
                        <a:rPr lang="ko-KR" altLang="en-US" sz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○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latinLnBrk="1">
                        <a:buFont typeface="Wingdings" panose="05000000000000000000" pitchFamily="2" charset="2"/>
                        <a:buNone/>
                      </a:pPr>
                      <a:r>
                        <a:rPr lang="ko-KR" altLang="en-US" sz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○</a:t>
                      </a:r>
                      <a:endParaRPr lang="en-US" altLang="ko-KR" sz="12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5319922"/>
                  </a:ext>
                </a:extLst>
              </a:tr>
              <a:tr h="769099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세균</a:t>
                      </a:r>
                      <a:r>
                        <a:rPr lang="en-US" altLang="ko-KR" sz="12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/</a:t>
                      </a:r>
                      <a:r>
                        <a:rPr lang="ko-KR" altLang="en-US" sz="12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바이러스</a:t>
                      </a:r>
                      <a:r>
                        <a:rPr lang="en-US" altLang="ko-KR" sz="12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/</a:t>
                      </a:r>
                      <a:r>
                        <a:rPr lang="ko-KR" altLang="en-US" sz="12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endParaRPr lang="en-US" altLang="ko-KR" sz="12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ko-KR" altLang="en-US" sz="1200" b="1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수인병</a:t>
                      </a:r>
                      <a:r>
                        <a:rPr lang="ko-KR" altLang="en-US" sz="12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억제</a:t>
                      </a:r>
                      <a:endParaRPr lang="ko-KR" altLang="en-US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latinLnBrk="1">
                        <a:buFont typeface="Wingdings" panose="05000000000000000000" pitchFamily="2" charset="2"/>
                        <a:buNone/>
                      </a:pPr>
                      <a:r>
                        <a:rPr lang="ko-KR" altLang="en-US" sz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○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latinLnBrk="1">
                        <a:buFont typeface="Wingdings" panose="05000000000000000000" pitchFamily="2" charset="2"/>
                        <a:buNone/>
                      </a:pPr>
                      <a:r>
                        <a:rPr lang="ko-KR" altLang="en-US" sz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○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5793494"/>
                  </a:ext>
                </a:extLst>
              </a:tr>
              <a:tr h="769099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화학 약품 투입 없이</a:t>
                      </a:r>
                      <a:endParaRPr lang="en-US" altLang="ko-KR" sz="12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ko-KR" altLang="en-US" sz="12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하수관 세정</a:t>
                      </a:r>
                      <a:endParaRPr lang="ko-KR" altLang="en-US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latinLnBrk="1">
                        <a:buFont typeface="Wingdings" panose="05000000000000000000" pitchFamily="2" charset="2"/>
                        <a:buNone/>
                      </a:pPr>
                      <a:r>
                        <a:rPr lang="ko-KR" altLang="en-US" sz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○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latinLnBrk="1">
                        <a:buFont typeface="Wingdings" panose="05000000000000000000" pitchFamily="2" charset="2"/>
                        <a:buNone/>
                      </a:pPr>
                      <a:r>
                        <a:rPr lang="en-US" altLang="ko-KR" sz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X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8870154"/>
                  </a:ext>
                </a:extLst>
              </a:tr>
              <a:tr h="1202711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제품 특징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indent="-171450" algn="l" latinLnBrk="1">
                        <a:spcBef>
                          <a:spcPts val="300"/>
                        </a:spcBef>
                        <a:spcAft>
                          <a:spcPts val="30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ko-KR" altLang="en-US" sz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산기 특허 </a:t>
                      </a:r>
                      <a:r>
                        <a:rPr lang="en-US" altLang="ko-KR" sz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: </a:t>
                      </a:r>
                      <a:r>
                        <a:rPr lang="ko-KR" altLang="en-US" sz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풍부한 산소 공급</a:t>
                      </a:r>
                      <a:endParaRPr lang="en-US" altLang="ko-KR" sz="12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171450" indent="-171450" algn="l" latinLnBrk="1">
                        <a:spcBef>
                          <a:spcPts val="300"/>
                        </a:spcBef>
                        <a:spcAft>
                          <a:spcPts val="30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ko-KR" altLang="en-US" sz="1200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전해수</a:t>
                      </a:r>
                      <a:r>
                        <a:rPr lang="ko-KR" altLang="en-US" sz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특허 </a:t>
                      </a:r>
                      <a:r>
                        <a:rPr lang="en-US" altLang="ko-KR" sz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: </a:t>
                      </a:r>
                      <a:r>
                        <a:rPr lang="ko-KR" altLang="en-US" sz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수도 용량 </a:t>
                      </a:r>
                      <a:r>
                        <a:rPr lang="ko-KR" altLang="en-US" sz="1200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전해수</a:t>
                      </a:r>
                      <a:r>
                        <a:rPr lang="ko-KR" altLang="en-US" sz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공급</a:t>
                      </a:r>
                      <a:endParaRPr lang="en-US" altLang="ko-KR" sz="12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171450" indent="-171450" algn="l" latinLnBrk="1">
                        <a:spcBef>
                          <a:spcPts val="300"/>
                        </a:spcBef>
                        <a:spcAft>
                          <a:spcPts val="30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ko-KR" altLang="en-US" sz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학교별 급식 운영 정책에 따른 운전 및 가동 시간 조정 필요</a:t>
                      </a:r>
                      <a:endParaRPr lang="en-US" altLang="ko-KR" sz="12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 latinLnBrk="1">
                        <a:spcBef>
                          <a:spcPts val="300"/>
                        </a:spcBef>
                        <a:spcAft>
                          <a:spcPts val="30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ko-KR" altLang="en-US" sz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유해가스 오존 생성 및 그리스트랩 내 잔존 </a:t>
                      </a:r>
                      <a:endParaRPr lang="en-US" altLang="ko-KR" sz="12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171450" indent="-171450" algn="l" latinLnBrk="1">
                        <a:spcBef>
                          <a:spcPts val="300"/>
                        </a:spcBef>
                        <a:spcAft>
                          <a:spcPts val="30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ko-KR" altLang="en-US" sz="12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오존</a:t>
                      </a:r>
                      <a:r>
                        <a:rPr lang="ko-KR" altLang="en-US" sz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은 공기보다 무겁고 물에 녹기 힘들어 </a:t>
                      </a:r>
                      <a:r>
                        <a:rPr lang="ko-KR" altLang="en-US" sz="1200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휘산</a:t>
                      </a:r>
                      <a:r>
                        <a:rPr lang="ko-KR" altLang="en-US" sz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되거나  제거되지 않아 </a:t>
                      </a:r>
                      <a:r>
                        <a:rPr lang="en-US" altLang="ko-KR" sz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</a:t>
                      </a:r>
                      <a:r>
                        <a:rPr lang="ko-KR" altLang="en-US" sz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차 피해 발생</a:t>
                      </a:r>
                      <a:endParaRPr lang="en-US" altLang="ko-KR" sz="12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indent="0" algn="l" latinLnBrk="1">
                        <a:spcBef>
                          <a:spcPts val="300"/>
                        </a:spcBef>
                        <a:spcAft>
                          <a:spcPts val="30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lang="en-US" altLang="ko-KR" sz="12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  (</a:t>
                      </a:r>
                      <a:r>
                        <a:rPr lang="ko-KR" altLang="en-US" sz="12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미세한 양이라도 누적될 가능성이 높음</a:t>
                      </a:r>
                      <a:r>
                        <a:rPr lang="en-US" altLang="ko-KR" sz="12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)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678256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546222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1FEE35B-0EC4-F9D3-67E7-5B6339B47208}"/>
              </a:ext>
            </a:extLst>
          </p:cNvPr>
          <p:cNvSpPr txBox="1"/>
          <p:nvPr/>
        </p:nvSpPr>
        <p:spPr>
          <a:xfrm>
            <a:off x="13049" y="44624"/>
            <a:ext cx="1992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>
                <a:latin typeface="+mj-ea"/>
                <a:ea typeface="+mj-ea"/>
              </a:rPr>
              <a:t>※ </a:t>
            </a:r>
            <a:r>
              <a:rPr lang="ko-KR" altLang="en-US" b="1" dirty="0">
                <a:latin typeface="+mj-ea"/>
                <a:ea typeface="+mj-ea"/>
              </a:rPr>
              <a:t>정화</a:t>
            </a:r>
            <a:r>
              <a:rPr lang="en-US" altLang="ko-KR" b="1" dirty="0">
                <a:latin typeface="+mj-ea"/>
                <a:ea typeface="+mj-ea"/>
              </a:rPr>
              <a:t> </a:t>
            </a:r>
            <a:r>
              <a:rPr lang="ko-KR" altLang="en-US" b="1" dirty="0">
                <a:latin typeface="+mj-ea"/>
                <a:ea typeface="+mj-ea"/>
              </a:rPr>
              <a:t>기술 비교</a:t>
            </a:r>
          </a:p>
        </p:txBody>
      </p:sp>
      <p:graphicFrame>
        <p:nvGraphicFramePr>
          <p:cNvPr id="2" name="표 1">
            <a:extLst>
              <a:ext uri="{FF2B5EF4-FFF2-40B4-BE49-F238E27FC236}">
                <a16:creationId xmlns:a16="http://schemas.microsoft.com/office/drawing/2014/main" id="{3D350223-05A6-54AC-87C7-DA76A4D64BA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66749269"/>
              </p:ext>
            </p:extLst>
          </p:nvPr>
        </p:nvGraphicFramePr>
        <p:xfrm>
          <a:off x="344488" y="476672"/>
          <a:ext cx="9217024" cy="57072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64296">
                  <a:extLst>
                    <a:ext uri="{9D8B030D-6E8A-4147-A177-3AD203B41FA5}">
                      <a16:colId xmlns:a16="http://schemas.microsoft.com/office/drawing/2014/main" val="655927121"/>
                    </a:ext>
                  </a:extLst>
                </a:gridCol>
                <a:gridCol w="3276364">
                  <a:extLst>
                    <a:ext uri="{9D8B030D-6E8A-4147-A177-3AD203B41FA5}">
                      <a16:colId xmlns:a16="http://schemas.microsoft.com/office/drawing/2014/main" val="2721332234"/>
                    </a:ext>
                  </a:extLst>
                </a:gridCol>
                <a:gridCol w="3276364">
                  <a:extLst>
                    <a:ext uri="{9D8B030D-6E8A-4147-A177-3AD203B41FA5}">
                      <a16:colId xmlns:a16="http://schemas.microsoft.com/office/drawing/2014/main" val="3491575014"/>
                    </a:ext>
                  </a:extLst>
                </a:gridCol>
              </a:tblGrid>
              <a:tr h="43204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구분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CD7FF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PURIISYS</a:t>
                      </a:r>
                      <a:endParaRPr lang="ko-KR" altLang="en-US" sz="14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CD7FF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오존 방식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CD7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4801713"/>
                  </a:ext>
                </a:extLst>
              </a:tr>
              <a:tr h="1758396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가동 시간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latinLnBrk="1">
                        <a:spcBef>
                          <a:spcPts val="300"/>
                        </a:spcBef>
                        <a:spcAft>
                          <a:spcPts val="30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lang="en-US" altLang="ko-KR" sz="12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3</a:t>
                      </a:r>
                      <a:r>
                        <a:rPr lang="ko-KR" altLang="en-US" sz="12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시간</a:t>
                      </a:r>
                      <a:endParaRPr lang="en-US" altLang="ko-KR" sz="12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indent="0" algn="ctr" latinLnBrk="1">
                        <a:spcBef>
                          <a:spcPts val="300"/>
                        </a:spcBef>
                        <a:spcAft>
                          <a:spcPts val="30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lang="en-US" altLang="ko-KR" sz="12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</a:t>
                      </a:r>
                    </a:p>
                    <a:p>
                      <a:pPr marL="0" indent="0" algn="ctr" latinLnBrk="1">
                        <a:spcBef>
                          <a:spcPts val="300"/>
                        </a:spcBef>
                        <a:spcAft>
                          <a:spcPts val="30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lang="ko-KR" altLang="en-US" sz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시간 내에 산소와 전해수가</a:t>
                      </a:r>
                      <a:endParaRPr lang="en-US" altLang="ko-KR" sz="12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indent="0" algn="ctr" latinLnBrk="1">
                        <a:spcBef>
                          <a:spcPts val="300"/>
                        </a:spcBef>
                        <a:spcAft>
                          <a:spcPts val="30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lang="ko-KR" altLang="en-US" sz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그리스트랩으로 공급되어</a:t>
                      </a:r>
                      <a:endParaRPr lang="en-US" altLang="ko-KR" sz="12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indent="0" algn="ctr" latinLnBrk="1">
                        <a:spcBef>
                          <a:spcPts val="300"/>
                        </a:spcBef>
                        <a:spcAft>
                          <a:spcPts val="30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lang="ko-KR" altLang="en-US" sz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찌꺼기</a:t>
                      </a:r>
                      <a:r>
                        <a:rPr lang="en-US" altLang="ko-KR" sz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/</a:t>
                      </a:r>
                      <a:r>
                        <a:rPr lang="ko-KR" altLang="en-US" sz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슬러지</a:t>
                      </a:r>
                      <a:r>
                        <a:rPr lang="en-US" altLang="ko-KR" sz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/</a:t>
                      </a:r>
                      <a:r>
                        <a:rPr lang="ko-KR" altLang="en-US" sz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폐유를 </a:t>
                      </a:r>
                      <a:r>
                        <a:rPr lang="ko-KR" altLang="en-US" sz="12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산화</a:t>
                      </a:r>
                      <a:r>
                        <a:rPr lang="ko-KR" altLang="en-US" sz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시켜</a:t>
                      </a:r>
                      <a:endParaRPr lang="en-US" altLang="ko-KR" sz="12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indent="0" algn="ctr" latinLnBrk="1">
                        <a:spcBef>
                          <a:spcPts val="300"/>
                        </a:spcBef>
                        <a:spcAft>
                          <a:spcPts val="30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lang="ko-KR" altLang="en-US" sz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하수관을 통해 </a:t>
                      </a:r>
                      <a:r>
                        <a:rPr lang="ko-KR" altLang="en-US" sz="12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배출</a:t>
                      </a:r>
                      <a:r>
                        <a:rPr lang="ko-KR" altLang="en-US" sz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시킴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latinLnBrk="1">
                        <a:spcBef>
                          <a:spcPts val="300"/>
                        </a:spcBef>
                        <a:spcAft>
                          <a:spcPts val="30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lang="en-US" altLang="ko-KR" sz="12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12</a:t>
                      </a:r>
                      <a:r>
                        <a:rPr lang="ko-KR" altLang="en-US" sz="12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시간 이상</a:t>
                      </a:r>
                      <a:endParaRPr lang="en-US" altLang="ko-KR" sz="12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indent="0" algn="ctr" latinLnBrk="1">
                        <a:spcBef>
                          <a:spcPts val="300"/>
                        </a:spcBef>
                        <a:spcAft>
                          <a:spcPts val="30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lang="en-US" altLang="ko-KR" sz="12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</a:t>
                      </a:r>
                    </a:p>
                    <a:p>
                      <a:pPr marL="0" indent="0" algn="ctr" latinLnBrk="1">
                        <a:spcBef>
                          <a:spcPts val="300"/>
                        </a:spcBef>
                        <a:spcAft>
                          <a:spcPts val="30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lang="ko-KR" altLang="en-US" sz="1200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급식실</a:t>
                      </a:r>
                      <a:r>
                        <a:rPr lang="ko-KR" altLang="en-US" sz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사용 후 청소되지 않은</a:t>
                      </a:r>
                      <a:endParaRPr lang="en-US" altLang="ko-KR" sz="12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indent="0" algn="ctr" latinLnBrk="1">
                        <a:spcBef>
                          <a:spcPts val="300"/>
                        </a:spcBef>
                        <a:spcAft>
                          <a:spcPts val="30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lang="ko-KR" altLang="en-US" sz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그리스트랩의 잔존 물질을</a:t>
                      </a:r>
                      <a:endParaRPr lang="en-US" altLang="ko-KR" sz="12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indent="0" algn="ctr" latinLnBrk="1">
                        <a:spcBef>
                          <a:spcPts val="300"/>
                        </a:spcBef>
                        <a:spcAft>
                          <a:spcPts val="30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lang="en-US" altLang="ko-KR" sz="12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12</a:t>
                      </a:r>
                      <a:r>
                        <a:rPr lang="ko-KR" altLang="en-US" sz="12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시간 </a:t>
                      </a:r>
                      <a:r>
                        <a:rPr lang="ko-KR" altLang="en-US" sz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이상 오존을 투입하여</a:t>
                      </a:r>
                      <a:endParaRPr lang="en-US" altLang="ko-KR" sz="12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indent="0" algn="ctr" latinLnBrk="1">
                        <a:spcBef>
                          <a:spcPts val="300"/>
                        </a:spcBef>
                        <a:spcAft>
                          <a:spcPts val="30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lang="ko-KR" altLang="en-US" sz="12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산화</a:t>
                      </a:r>
                      <a:r>
                        <a:rPr lang="ko-KR" altLang="en-US" sz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시켜 분해 및 </a:t>
                      </a:r>
                      <a:r>
                        <a:rPr lang="ko-KR" altLang="en-US" sz="12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보관</a:t>
                      </a:r>
                      <a:r>
                        <a:rPr lang="ko-KR" altLang="en-US" sz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함</a:t>
                      </a:r>
                      <a:endParaRPr lang="en-US" altLang="ko-KR" sz="12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6782563"/>
                  </a:ext>
                </a:extLst>
              </a:tr>
              <a:tr h="175839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indent="0" algn="ctr" latinLnBrk="1">
                        <a:spcBef>
                          <a:spcPts val="300"/>
                        </a:spcBef>
                        <a:spcAft>
                          <a:spcPts val="30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lang="ko-KR" altLang="en-US" sz="1200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급식실</a:t>
                      </a:r>
                      <a:r>
                        <a:rPr lang="ko-KR" altLang="en-US" sz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내 그리스트랩의 구조는 급식 전</a:t>
                      </a:r>
                      <a:r>
                        <a:rPr lang="en-US" altLang="ko-KR" sz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/</a:t>
                      </a:r>
                      <a:r>
                        <a:rPr lang="ko-KR" altLang="en-US" sz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중</a:t>
                      </a:r>
                      <a:r>
                        <a:rPr lang="en-US" altLang="ko-KR" sz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/</a:t>
                      </a:r>
                      <a:r>
                        <a:rPr lang="ko-KR" altLang="en-US" sz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후 </a:t>
                      </a:r>
                      <a:r>
                        <a:rPr lang="ko-KR" altLang="en-US" sz="1200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수도수를</a:t>
                      </a:r>
                      <a:r>
                        <a:rPr lang="ko-KR" altLang="en-US" sz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사용하기 때문에</a:t>
                      </a:r>
                      <a:endParaRPr lang="en-US" altLang="ko-KR" sz="12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indent="0" algn="ctr" latinLnBrk="1">
                        <a:spcBef>
                          <a:spcPts val="300"/>
                        </a:spcBef>
                        <a:spcAft>
                          <a:spcPts val="30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lang="ko-KR" altLang="en-US" sz="1200" u="sng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지속적으로 </a:t>
                      </a:r>
                      <a:r>
                        <a:rPr lang="en-US" altLang="ko-KR" sz="1200" u="sng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P</a:t>
                      </a:r>
                      <a:r>
                        <a:rPr lang="ko-KR" altLang="en-US" sz="1200" u="sng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트랩을 통해 하수관으로 배수</a:t>
                      </a:r>
                      <a:r>
                        <a:rPr lang="ko-KR" altLang="en-US" sz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되는 구조임</a:t>
                      </a:r>
                      <a:r>
                        <a:rPr lang="en-US" altLang="ko-KR" sz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.</a:t>
                      </a:r>
                    </a:p>
                    <a:p>
                      <a:pPr marL="0" indent="0" algn="ctr" latinLnBrk="1">
                        <a:spcBef>
                          <a:spcPts val="300"/>
                        </a:spcBef>
                        <a:spcAft>
                          <a:spcPts val="30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lang="ko-KR" altLang="en-US" sz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배수되는 중에 미쳐 제거되지 못한 </a:t>
                      </a:r>
                      <a:r>
                        <a:rPr lang="ko-KR" altLang="en-US" sz="1200" u="sng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음식물 찌꺼기와 슬러지</a:t>
                      </a:r>
                      <a:r>
                        <a:rPr lang="ko-KR" altLang="en-US" sz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가 잔존하고</a:t>
                      </a:r>
                      <a:endParaRPr lang="en-US" altLang="ko-KR" sz="12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indent="0" algn="ctr" latinLnBrk="1">
                        <a:spcBef>
                          <a:spcPts val="300"/>
                        </a:spcBef>
                        <a:spcAft>
                          <a:spcPts val="30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lang="ko-KR" altLang="en-US" sz="1200" u="sng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폐유</a:t>
                      </a:r>
                      <a:r>
                        <a:rPr lang="ko-KR" altLang="en-US" sz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가 제거되지 못해 </a:t>
                      </a:r>
                      <a:r>
                        <a:rPr lang="ko-KR" altLang="en-US" sz="12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오염 발생원</a:t>
                      </a:r>
                      <a:r>
                        <a:rPr lang="ko-KR" altLang="en-US" sz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이 되고 있음</a:t>
                      </a:r>
                      <a:r>
                        <a:rPr lang="en-US" altLang="ko-KR" sz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.</a:t>
                      </a:r>
                    </a:p>
                    <a:p>
                      <a:pPr marL="0" indent="0" algn="ctr" latinLnBrk="1">
                        <a:spcBef>
                          <a:spcPts val="300"/>
                        </a:spcBef>
                        <a:spcAft>
                          <a:spcPts val="30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lang="ko-KR" altLang="en-US" sz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오수처리 산기장치</a:t>
                      </a:r>
                      <a:r>
                        <a:rPr lang="en-US" altLang="ko-KR" sz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[</a:t>
                      </a:r>
                      <a:r>
                        <a:rPr lang="ko-KR" altLang="en-US" sz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그리스트랩 정화장치</a:t>
                      </a:r>
                      <a:r>
                        <a:rPr lang="en-US" altLang="ko-KR" sz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]</a:t>
                      </a:r>
                      <a:r>
                        <a:rPr lang="ko-KR" altLang="en-US" sz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는 </a:t>
                      </a:r>
                      <a:r>
                        <a:rPr lang="ko-KR" altLang="en-US" sz="1200" u="sng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폐유분해 및 제거 장치</a:t>
                      </a:r>
                      <a:r>
                        <a:rPr lang="ko-KR" altLang="en-US" sz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가 아닌 </a:t>
                      </a:r>
                      <a:endParaRPr lang="en-US" altLang="ko-KR" sz="12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indent="0" algn="ctr" latinLnBrk="1">
                        <a:spcBef>
                          <a:spcPts val="300"/>
                        </a:spcBef>
                        <a:spcAft>
                          <a:spcPts val="30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lang="ko-KR" altLang="en-US" sz="12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그리스트랩을 정화</a:t>
                      </a:r>
                      <a:r>
                        <a:rPr lang="ko-KR" altLang="en-US" sz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하고 최종적으로 종사자의 위생과 건강을 해결해야 하는 제품임</a:t>
                      </a:r>
                      <a:r>
                        <a:rPr lang="en-US" altLang="ko-KR" sz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.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indent="0" algn="ctr" latinLnBrk="1">
                        <a:buFont typeface="Wingdings" panose="05000000000000000000" pitchFamily="2" charset="2"/>
                        <a:buNone/>
                      </a:pPr>
                      <a:endParaRPr lang="ko-KR" altLang="en-US" sz="12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68598350"/>
                  </a:ext>
                </a:extLst>
              </a:tr>
              <a:tr h="175839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적용 기술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 latinLnBrk="1">
                        <a:spcBef>
                          <a:spcPts val="300"/>
                        </a:spcBef>
                        <a:spcAft>
                          <a:spcPts val="30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ko-KR" altLang="en-US" sz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산소 공급 </a:t>
                      </a:r>
                      <a:endParaRPr lang="en-US" altLang="ko-KR" sz="12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indent="0" algn="l" latinLnBrk="1">
                        <a:spcBef>
                          <a:spcPts val="300"/>
                        </a:spcBef>
                        <a:spcAft>
                          <a:spcPts val="30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lang="en-US" altLang="ko-KR" sz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  </a:t>
                      </a:r>
                      <a:r>
                        <a:rPr lang="ko-KR" altLang="en-US" sz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그리스트랩내 </a:t>
                      </a:r>
                      <a:r>
                        <a:rPr lang="ko-KR" altLang="en-US" sz="12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산소량 증가</a:t>
                      </a:r>
                      <a:r>
                        <a:rPr lang="ko-KR" altLang="en-US" sz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로 </a:t>
                      </a:r>
                      <a:r>
                        <a:rPr lang="ko-KR" altLang="en-US" sz="1200" u="sng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슬러지 발생 </a:t>
                      </a:r>
                      <a:endParaRPr lang="en-US" altLang="ko-KR" sz="1200" u="sng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indent="0" algn="l" latinLnBrk="1">
                        <a:spcBef>
                          <a:spcPts val="300"/>
                        </a:spcBef>
                        <a:spcAft>
                          <a:spcPts val="30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lang="en-US" altLang="ko-KR" sz="1200" u="sng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  </a:t>
                      </a:r>
                      <a:r>
                        <a:rPr lang="ko-KR" altLang="en-US" sz="1200" u="sng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예방 및 악취 발생 억제</a:t>
                      </a:r>
                      <a:endParaRPr lang="en-US" altLang="ko-KR" sz="1200" u="sng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171450" indent="-171450" algn="l" latinLnBrk="1">
                        <a:spcBef>
                          <a:spcPts val="300"/>
                        </a:spcBef>
                        <a:spcAft>
                          <a:spcPts val="30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ko-KR" altLang="en-US" sz="1200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전해수</a:t>
                      </a:r>
                      <a:r>
                        <a:rPr lang="ko-KR" altLang="en-US" sz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공급</a:t>
                      </a:r>
                      <a:endParaRPr lang="en-US" altLang="ko-KR" sz="12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indent="0" algn="l" latinLnBrk="1">
                        <a:spcBef>
                          <a:spcPts val="300"/>
                        </a:spcBef>
                        <a:spcAft>
                          <a:spcPts val="30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lang="en-US" altLang="ko-KR" sz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  </a:t>
                      </a:r>
                      <a:r>
                        <a:rPr lang="ko-KR" altLang="en-US" sz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생성되는 </a:t>
                      </a:r>
                      <a:r>
                        <a:rPr lang="ko-KR" altLang="en-US" sz="1200" b="1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수산소</a:t>
                      </a:r>
                      <a:r>
                        <a:rPr lang="ko-KR" altLang="en-US" sz="12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이온</a:t>
                      </a:r>
                      <a:r>
                        <a:rPr lang="en-US" altLang="ko-KR" sz="12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2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오존 </a:t>
                      </a:r>
                      <a:r>
                        <a:rPr lang="en-US" altLang="ko-KR" sz="12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0ppm)</a:t>
                      </a:r>
                      <a:r>
                        <a:rPr lang="ko-KR" altLang="en-US" sz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이 각종</a:t>
                      </a:r>
                      <a:endParaRPr lang="en-US" altLang="ko-KR" sz="12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indent="0" algn="l" latinLnBrk="1">
                        <a:spcBef>
                          <a:spcPts val="300"/>
                        </a:spcBef>
                        <a:spcAft>
                          <a:spcPts val="30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lang="en-US" altLang="ko-KR" sz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 </a:t>
                      </a:r>
                      <a:r>
                        <a:rPr lang="ko-KR" altLang="en-US" sz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유기물 및 폐유와 반응하여 </a:t>
                      </a:r>
                      <a:r>
                        <a:rPr lang="ko-KR" altLang="en-US" sz="12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산화 및 분해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 latinLnBrk="1">
                        <a:spcBef>
                          <a:spcPts val="300"/>
                        </a:spcBef>
                        <a:spcAft>
                          <a:spcPts val="30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ko-KR" altLang="en-US" sz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오존 장치</a:t>
                      </a:r>
                      <a:endParaRPr lang="en-US" altLang="ko-KR" sz="12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indent="0" algn="l" latinLnBrk="1">
                        <a:spcBef>
                          <a:spcPts val="300"/>
                        </a:spcBef>
                        <a:spcAft>
                          <a:spcPts val="30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lang="en-US" altLang="ko-KR" sz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  </a:t>
                      </a:r>
                      <a:r>
                        <a:rPr lang="ko-KR" altLang="en-US" sz="12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하수처리장</a:t>
                      </a:r>
                      <a:r>
                        <a:rPr lang="ko-KR" altLang="en-US" sz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및 시설에 </a:t>
                      </a:r>
                      <a:r>
                        <a:rPr lang="ko-KR" altLang="en-US" sz="1200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배오존</a:t>
                      </a:r>
                      <a:r>
                        <a:rPr lang="ko-KR" altLang="en-US" sz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장치</a:t>
                      </a:r>
                      <a:endParaRPr lang="en-US" altLang="ko-KR" sz="12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indent="0" algn="l" latinLnBrk="1">
                        <a:spcBef>
                          <a:spcPts val="300"/>
                        </a:spcBef>
                        <a:spcAft>
                          <a:spcPts val="30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lang="en-US" altLang="ko-KR" sz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  </a:t>
                      </a:r>
                      <a:r>
                        <a:rPr lang="en-US" altLang="ko-KR" sz="1200" u="sng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200" u="sng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오존 배출 및 정화장치</a:t>
                      </a:r>
                      <a:r>
                        <a:rPr lang="en-US" altLang="ko-KR" sz="1200" u="sng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)</a:t>
                      </a:r>
                      <a:r>
                        <a:rPr lang="ko-KR" altLang="en-US" sz="1200" u="sng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와 함께 설치</a:t>
                      </a:r>
                      <a:endParaRPr lang="en-US" altLang="ko-KR" sz="1200" u="sng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171450" indent="-171450" algn="l" latinLnBrk="1">
                        <a:spcBef>
                          <a:spcPts val="300"/>
                        </a:spcBef>
                        <a:spcAft>
                          <a:spcPts val="30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ko-KR" altLang="en-US" sz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오존 공급</a:t>
                      </a:r>
                      <a:endParaRPr lang="en-US" altLang="ko-KR" sz="12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indent="0" algn="l" latinLnBrk="1">
                        <a:spcBef>
                          <a:spcPts val="300"/>
                        </a:spcBef>
                        <a:spcAft>
                          <a:spcPts val="30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lang="en-US" altLang="ko-KR" sz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  </a:t>
                      </a:r>
                      <a:r>
                        <a:rPr lang="ko-KR" altLang="en-US" sz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생성되는 </a:t>
                      </a:r>
                      <a:r>
                        <a:rPr lang="ko-KR" altLang="en-US" sz="12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오존 가스</a:t>
                      </a:r>
                      <a:r>
                        <a:rPr lang="ko-KR" altLang="en-US" sz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를 통해 각 종 유기물 </a:t>
                      </a:r>
                      <a:endParaRPr lang="en-US" altLang="ko-KR" sz="12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indent="0" algn="l" latinLnBrk="1">
                        <a:spcBef>
                          <a:spcPts val="300"/>
                        </a:spcBef>
                        <a:spcAft>
                          <a:spcPts val="30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lang="en-US" altLang="ko-KR" sz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  </a:t>
                      </a:r>
                      <a:r>
                        <a:rPr lang="ko-KR" altLang="en-US" sz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및 폐유와 반응하여 </a:t>
                      </a:r>
                      <a:r>
                        <a:rPr lang="ko-KR" altLang="en-US" sz="12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산화 및 분해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93390758"/>
                  </a:ext>
                </a:extLst>
              </a:tr>
            </a:tbl>
          </a:graphicData>
        </a:graphic>
      </p:graphicFrame>
      <p:sp>
        <p:nvSpPr>
          <p:cNvPr id="3" name="화살표: 오른쪽 2">
            <a:extLst>
              <a:ext uri="{FF2B5EF4-FFF2-40B4-BE49-F238E27FC236}">
                <a16:creationId xmlns:a16="http://schemas.microsoft.com/office/drawing/2014/main" id="{C40FAB93-8C36-CBB8-0B1F-AAAC1C58AE98}"/>
              </a:ext>
            </a:extLst>
          </p:cNvPr>
          <p:cNvSpPr/>
          <p:nvPr/>
        </p:nvSpPr>
        <p:spPr>
          <a:xfrm>
            <a:off x="344488" y="6301360"/>
            <a:ext cx="216024" cy="223984"/>
          </a:xfrm>
          <a:prstGeom prst="righ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B9EC2B5-8E33-B752-B740-0BD3346F83A1}"/>
              </a:ext>
            </a:extLst>
          </p:cNvPr>
          <p:cNvSpPr txBox="1"/>
          <p:nvPr/>
        </p:nvSpPr>
        <p:spPr>
          <a:xfrm>
            <a:off x="560512" y="6202760"/>
            <a:ext cx="7218643" cy="6106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200" dirty="0">
                <a:latin typeface="+mn-ea"/>
              </a:rPr>
              <a:t>가동 시간은 초중고 등 급식 여건에 의한 학교 현장 마다 상이 하여 학교별로 시험 가동 후 결정함</a:t>
            </a:r>
            <a:endParaRPr lang="en-US" altLang="ko-KR" sz="1200" dirty="0"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ko-KR" altLang="en-US" sz="1200" dirty="0">
                <a:latin typeface="+mn-ea"/>
              </a:rPr>
              <a:t>슬러지 및 음식물찌꺼기 발생 또한 학교별로 급식 현황 </a:t>
            </a:r>
            <a:r>
              <a:rPr lang="en-US" altLang="ko-KR" sz="1200" dirty="0">
                <a:latin typeface="+mn-ea"/>
              </a:rPr>
              <a:t>/</a:t>
            </a:r>
            <a:r>
              <a:rPr lang="ko-KR" altLang="en-US" sz="1200" dirty="0">
                <a:latin typeface="+mn-ea"/>
              </a:rPr>
              <a:t> 청소 주기 등이 달라 정량적인 측정이 어려움</a:t>
            </a:r>
          </a:p>
        </p:txBody>
      </p:sp>
    </p:spTree>
    <p:extLst>
      <p:ext uri="{BB962C8B-B14F-4D97-AF65-F5344CB8AC3E}">
        <p14:creationId xmlns:p14="http://schemas.microsoft.com/office/powerpoint/2010/main" val="13712230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378E6853-DC3C-15BA-B4E5-A49147E06FE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046" r="19498"/>
          <a:stretch/>
        </p:blipFill>
        <p:spPr bwMode="auto">
          <a:xfrm>
            <a:off x="5097016" y="635349"/>
            <a:ext cx="4808984" cy="5587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F1097EFF-6B6F-C48D-D32E-787884BA06F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46" r="5167"/>
          <a:stretch/>
        </p:blipFill>
        <p:spPr bwMode="auto">
          <a:xfrm>
            <a:off x="0" y="1196752"/>
            <a:ext cx="5197151" cy="5133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654071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1FEE35B-0EC4-F9D3-67E7-5B6339B47208}"/>
              </a:ext>
            </a:extLst>
          </p:cNvPr>
          <p:cNvSpPr txBox="1"/>
          <p:nvPr/>
        </p:nvSpPr>
        <p:spPr>
          <a:xfrm>
            <a:off x="13049" y="44624"/>
            <a:ext cx="16866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>
                <a:latin typeface="+mj-ea"/>
                <a:ea typeface="+mj-ea"/>
              </a:rPr>
              <a:t>※ </a:t>
            </a:r>
            <a:r>
              <a:rPr lang="ko-KR" altLang="en-US" b="1" dirty="0">
                <a:latin typeface="+mj-ea"/>
                <a:ea typeface="+mj-ea"/>
              </a:rPr>
              <a:t>제품의 설치</a:t>
            </a:r>
          </a:p>
        </p:txBody>
      </p:sp>
      <p:graphicFrame>
        <p:nvGraphicFramePr>
          <p:cNvPr id="2" name="표 1">
            <a:extLst>
              <a:ext uri="{FF2B5EF4-FFF2-40B4-BE49-F238E27FC236}">
                <a16:creationId xmlns:a16="http://schemas.microsoft.com/office/drawing/2014/main" id="{112BD161-D9B6-098C-BF99-C8E477323A6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40443469"/>
              </p:ext>
            </p:extLst>
          </p:nvPr>
        </p:nvGraphicFramePr>
        <p:xfrm>
          <a:off x="200472" y="548680"/>
          <a:ext cx="9505056" cy="626266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505056">
                  <a:extLst>
                    <a:ext uri="{9D8B030D-6E8A-4147-A177-3AD203B41FA5}">
                      <a16:colId xmlns:a16="http://schemas.microsoft.com/office/drawing/2014/main" val="2252374794"/>
                    </a:ext>
                  </a:extLst>
                </a:gridCol>
              </a:tblGrid>
              <a:tr h="384569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4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제품 설치 사례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CD7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89708736"/>
                  </a:ext>
                </a:extLst>
              </a:tr>
              <a:tr h="4476755">
                <a:tc>
                  <a:txBody>
                    <a:bodyPr/>
                    <a:lstStyle/>
                    <a:p>
                      <a:pPr marL="0" indent="0" algn="ctr" latinLnBrk="1">
                        <a:lnSpc>
                          <a:spcPct val="100000"/>
                        </a:lnSpc>
                        <a:buFont typeface="Wingdings" panose="05000000000000000000" pitchFamily="2" charset="2"/>
                        <a:buNone/>
                      </a:pPr>
                      <a:endParaRPr lang="ko-KR" altLang="en-US" sz="12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73198754"/>
                  </a:ext>
                </a:extLst>
              </a:tr>
              <a:tr h="1401343"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ko-KR" altLang="en-US" sz="12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22553222"/>
                  </a:ext>
                </a:extLst>
              </a:tr>
            </a:tbl>
          </a:graphicData>
        </a:graphic>
      </p:graphicFrame>
      <p:pic>
        <p:nvPicPr>
          <p:cNvPr id="6" name="그림 5" descr="텍스트, 벽, 건물, 기계이(가) 표시된 사진&#10;&#10;자동 생성된 설명">
            <a:extLst>
              <a:ext uri="{FF2B5EF4-FFF2-40B4-BE49-F238E27FC236}">
                <a16:creationId xmlns:a16="http://schemas.microsoft.com/office/drawing/2014/main" id="{9256E2DC-4A00-E7EE-DA71-E4D96E3A144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05" t="26554" r="11564"/>
          <a:stretch/>
        </p:blipFill>
        <p:spPr>
          <a:xfrm rot="5400000">
            <a:off x="-573699" y="1970922"/>
            <a:ext cx="4104456" cy="2268083"/>
          </a:xfrm>
          <a:prstGeom prst="rect">
            <a:avLst/>
          </a:prstGeom>
        </p:spPr>
      </p:pic>
      <p:pic>
        <p:nvPicPr>
          <p:cNvPr id="8" name="그림 7" descr="실내, 벽, 타일, 바닥이(가) 표시된 사진&#10;&#10;자동 생성된 설명">
            <a:extLst>
              <a:ext uri="{FF2B5EF4-FFF2-40B4-BE49-F238E27FC236}">
                <a16:creationId xmlns:a16="http://schemas.microsoft.com/office/drawing/2014/main" id="{61BF806B-5F5B-07BD-31B8-4EA7E63514A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43" r="24747" b="12245"/>
          <a:stretch/>
        </p:blipFill>
        <p:spPr>
          <a:xfrm>
            <a:off x="2648744" y="1052737"/>
            <a:ext cx="2329040" cy="4104456"/>
          </a:xfrm>
          <a:prstGeom prst="rect">
            <a:avLst/>
          </a:prstGeom>
        </p:spPr>
      </p:pic>
      <p:pic>
        <p:nvPicPr>
          <p:cNvPr id="10" name="그림 9" descr="알루미늄, 실내, 금속, 스틸이(가) 표시된 사진&#10;&#10;자동 생성된 설명">
            <a:extLst>
              <a:ext uri="{FF2B5EF4-FFF2-40B4-BE49-F238E27FC236}">
                <a16:creationId xmlns:a16="http://schemas.microsoft.com/office/drawing/2014/main" id="{E908E89A-756C-358F-E1AD-4B1EE12452E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15" t="11776" r="23413" b="13981"/>
          <a:stretch/>
        </p:blipFill>
        <p:spPr>
          <a:xfrm>
            <a:off x="5025008" y="1052736"/>
            <a:ext cx="2303107" cy="4096140"/>
          </a:xfrm>
          <a:prstGeom prst="rect">
            <a:avLst/>
          </a:prstGeom>
        </p:spPr>
      </p:pic>
      <p:pic>
        <p:nvPicPr>
          <p:cNvPr id="12" name="그림 11" descr="텍스트, 실내, 벽, 디자인이(가) 표시된 사진&#10;&#10;자동 생성된 설명">
            <a:extLst>
              <a:ext uri="{FF2B5EF4-FFF2-40B4-BE49-F238E27FC236}">
                <a16:creationId xmlns:a16="http://schemas.microsoft.com/office/drawing/2014/main" id="{DF2B580F-6C2F-0AF4-B2B6-0097545FC024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237"/>
          <a:stretch/>
        </p:blipFill>
        <p:spPr>
          <a:xfrm>
            <a:off x="7401272" y="1052736"/>
            <a:ext cx="2160240" cy="4107093"/>
          </a:xfrm>
          <a:prstGeom prst="rect">
            <a:avLst/>
          </a:prstGeom>
        </p:spPr>
      </p:pic>
      <p:sp>
        <p:nvSpPr>
          <p:cNvPr id="13" name="타원 12">
            <a:extLst>
              <a:ext uri="{FF2B5EF4-FFF2-40B4-BE49-F238E27FC236}">
                <a16:creationId xmlns:a16="http://schemas.microsoft.com/office/drawing/2014/main" id="{01C0711D-2234-9697-0B10-6A122EDAAF5E}"/>
              </a:ext>
            </a:extLst>
          </p:cNvPr>
          <p:cNvSpPr/>
          <p:nvPr/>
        </p:nvSpPr>
        <p:spPr>
          <a:xfrm>
            <a:off x="1311423" y="5004048"/>
            <a:ext cx="288032" cy="288032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>
                <a:latin typeface="+mj-ea"/>
                <a:ea typeface="+mj-ea"/>
              </a:rPr>
              <a:t>1</a:t>
            </a:r>
            <a:endParaRPr lang="ko-KR" altLang="en-US" b="1" dirty="0">
              <a:latin typeface="+mj-ea"/>
              <a:ea typeface="+mj-ea"/>
            </a:endParaRPr>
          </a:p>
        </p:txBody>
      </p:sp>
      <p:sp>
        <p:nvSpPr>
          <p:cNvPr id="14" name="타원 13">
            <a:extLst>
              <a:ext uri="{FF2B5EF4-FFF2-40B4-BE49-F238E27FC236}">
                <a16:creationId xmlns:a16="http://schemas.microsoft.com/office/drawing/2014/main" id="{00A251F6-560A-2883-1419-8C3A084AFC8D}"/>
              </a:ext>
            </a:extLst>
          </p:cNvPr>
          <p:cNvSpPr/>
          <p:nvPr/>
        </p:nvSpPr>
        <p:spPr>
          <a:xfrm>
            <a:off x="3656856" y="5004048"/>
            <a:ext cx="288032" cy="288032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>
                <a:latin typeface="+mj-ea"/>
                <a:ea typeface="+mj-ea"/>
              </a:rPr>
              <a:t>2</a:t>
            </a:r>
            <a:endParaRPr lang="ko-KR" altLang="en-US" b="1" dirty="0">
              <a:latin typeface="+mj-ea"/>
              <a:ea typeface="+mj-ea"/>
            </a:endParaRPr>
          </a:p>
        </p:txBody>
      </p:sp>
      <p:sp>
        <p:nvSpPr>
          <p:cNvPr id="15" name="타원 14">
            <a:extLst>
              <a:ext uri="{FF2B5EF4-FFF2-40B4-BE49-F238E27FC236}">
                <a16:creationId xmlns:a16="http://schemas.microsoft.com/office/drawing/2014/main" id="{57B04558-454D-786F-AB0D-156D50C5F3FB}"/>
              </a:ext>
            </a:extLst>
          </p:cNvPr>
          <p:cNvSpPr/>
          <p:nvPr/>
        </p:nvSpPr>
        <p:spPr>
          <a:xfrm>
            <a:off x="5961112" y="5004048"/>
            <a:ext cx="288032" cy="288032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>
                <a:latin typeface="+mj-ea"/>
                <a:ea typeface="+mj-ea"/>
              </a:rPr>
              <a:t>3</a:t>
            </a:r>
            <a:endParaRPr lang="ko-KR" altLang="en-US" b="1" dirty="0">
              <a:latin typeface="+mj-ea"/>
              <a:ea typeface="+mj-ea"/>
            </a:endParaRPr>
          </a:p>
        </p:txBody>
      </p:sp>
      <p:sp>
        <p:nvSpPr>
          <p:cNvPr id="16" name="타원 15">
            <a:extLst>
              <a:ext uri="{FF2B5EF4-FFF2-40B4-BE49-F238E27FC236}">
                <a16:creationId xmlns:a16="http://schemas.microsoft.com/office/drawing/2014/main" id="{CBCAE70B-4DBA-8E8C-D53F-D3FC8F62530B}"/>
              </a:ext>
            </a:extLst>
          </p:cNvPr>
          <p:cNvSpPr/>
          <p:nvPr/>
        </p:nvSpPr>
        <p:spPr>
          <a:xfrm>
            <a:off x="8306545" y="5004048"/>
            <a:ext cx="288032" cy="288032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>
                <a:latin typeface="+mj-ea"/>
                <a:ea typeface="+mj-ea"/>
              </a:rPr>
              <a:t>4</a:t>
            </a:r>
            <a:endParaRPr lang="ko-KR" altLang="en-US" b="1" dirty="0">
              <a:latin typeface="+mj-ea"/>
              <a:ea typeface="+mj-ea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B22CBB2-5AB9-5463-7D7F-1DCEA61090DC}"/>
              </a:ext>
            </a:extLst>
          </p:cNvPr>
          <p:cNvSpPr txBox="1"/>
          <p:nvPr/>
        </p:nvSpPr>
        <p:spPr>
          <a:xfrm>
            <a:off x="560512" y="5445224"/>
            <a:ext cx="1737975" cy="1020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1400" dirty="0">
                <a:latin typeface="+mj-ea"/>
                <a:ea typeface="+mj-ea"/>
              </a:rPr>
              <a:t>그리스트랩 근처</a:t>
            </a:r>
            <a:endParaRPr lang="en-US" altLang="ko-KR" sz="1400" dirty="0">
              <a:latin typeface="+mj-ea"/>
              <a:ea typeface="+mj-ea"/>
            </a:endParaRPr>
          </a:p>
          <a:p>
            <a:pPr algn="ctr">
              <a:lnSpc>
                <a:spcPct val="150000"/>
              </a:lnSpc>
            </a:pPr>
            <a:r>
              <a:rPr lang="ko-KR" altLang="en-US" sz="1400" dirty="0">
                <a:latin typeface="+mj-ea"/>
                <a:ea typeface="+mj-ea"/>
              </a:rPr>
              <a:t>벽면 중앙 설치</a:t>
            </a:r>
            <a:endParaRPr lang="en-US" altLang="ko-KR" sz="1400" dirty="0">
              <a:latin typeface="+mj-ea"/>
              <a:ea typeface="+mj-ea"/>
            </a:endParaRPr>
          </a:p>
          <a:p>
            <a:pPr algn="ctr">
              <a:lnSpc>
                <a:spcPct val="150000"/>
              </a:lnSpc>
            </a:pPr>
            <a:r>
              <a:rPr lang="en-US" altLang="ko-KR" sz="1400" dirty="0">
                <a:latin typeface="+mj-ea"/>
                <a:ea typeface="+mj-ea"/>
              </a:rPr>
              <a:t>(</a:t>
            </a:r>
            <a:r>
              <a:rPr lang="ko-KR" altLang="en-US" sz="1400" dirty="0">
                <a:latin typeface="+mj-ea"/>
                <a:ea typeface="+mj-ea"/>
              </a:rPr>
              <a:t>수동 동작 필요 시</a:t>
            </a:r>
            <a:r>
              <a:rPr lang="en-US" altLang="ko-KR" sz="1400" dirty="0">
                <a:latin typeface="+mj-ea"/>
                <a:ea typeface="+mj-ea"/>
              </a:rPr>
              <a:t>)</a:t>
            </a:r>
            <a:endParaRPr lang="ko-KR" altLang="en-US" sz="1400" dirty="0">
              <a:latin typeface="+mj-ea"/>
              <a:ea typeface="+mj-ea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0541121-9011-985A-AD74-32592C39BF8B}"/>
              </a:ext>
            </a:extLst>
          </p:cNvPr>
          <p:cNvSpPr txBox="1"/>
          <p:nvPr/>
        </p:nvSpPr>
        <p:spPr>
          <a:xfrm>
            <a:off x="2847009" y="5445224"/>
            <a:ext cx="1917513" cy="1020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1400" dirty="0">
                <a:latin typeface="+mj-ea"/>
                <a:ea typeface="+mj-ea"/>
              </a:rPr>
              <a:t>그리스트랩 근처</a:t>
            </a:r>
            <a:endParaRPr lang="en-US" altLang="ko-KR" sz="1400" dirty="0">
              <a:latin typeface="+mj-ea"/>
              <a:ea typeface="+mj-ea"/>
            </a:endParaRPr>
          </a:p>
          <a:p>
            <a:pPr algn="ctr">
              <a:lnSpc>
                <a:spcPct val="150000"/>
              </a:lnSpc>
            </a:pPr>
            <a:r>
              <a:rPr lang="ko-KR" altLang="en-US" sz="1400" dirty="0">
                <a:latin typeface="+mj-ea"/>
                <a:ea typeface="+mj-ea"/>
              </a:rPr>
              <a:t>벽면 상부 설치</a:t>
            </a:r>
            <a:endParaRPr lang="en-US" altLang="ko-KR" sz="1400" dirty="0">
              <a:latin typeface="+mj-ea"/>
              <a:ea typeface="+mj-ea"/>
            </a:endParaRPr>
          </a:p>
          <a:p>
            <a:pPr algn="ctr">
              <a:lnSpc>
                <a:spcPct val="150000"/>
              </a:lnSpc>
            </a:pPr>
            <a:r>
              <a:rPr lang="en-US" altLang="ko-KR" sz="1400" dirty="0">
                <a:latin typeface="+mj-ea"/>
                <a:ea typeface="+mj-ea"/>
              </a:rPr>
              <a:t>(</a:t>
            </a:r>
            <a:r>
              <a:rPr lang="ko-KR" altLang="en-US" sz="1400" dirty="0">
                <a:latin typeface="+mj-ea"/>
                <a:ea typeface="+mj-ea"/>
              </a:rPr>
              <a:t>자동 동작만 사용 시</a:t>
            </a:r>
            <a:r>
              <a:rPr lang="en-US" altLang="ko-KR" sz="1400" dirty="0">
                <a:latin typeface="+mj-ea"/>
                <a:ea typeface="+mj-ea"/>
              </a:rPr>
              <a:t>)</a:t>
            </a:r>
            <a:endParaRPr lang="ko-KR" altLang="en-US" sz="1400" dirty="0">
              <a:latin typeface="+mj-ea"/>
              <a:ea typeface="+mj-ea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ED7F46B-A22E-2CF0-067D-45A486617126}"/>
              </a:ext>
            </a:extLst>
          </p:cNvPr>
          <p:cNvSpPr txBox="1"/>
          <p:nvPr/>
        </p:nvSpPr>
        <p:spPr>
          <a:xfrm>
            <a:off x="5137765" y="5445224"/>
            <a:ext cx="1980029" cy="1020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1400" dirty="0">
                <a:latin typeface="+mj-ea"/>
                <a:ea typeface="+mj-ea"/>
              </a:rPr>
              <a:t>그리스트랩 근처</a:t>
            </a:r>
            <a:endParaRPr lang="en-US" altLang="ko-KR" sz="1400" dirty="0">
              <a:latin typeface="+mj-ea"/>
              <a:ea typeface="+mj-ea"/>
            </a:endParaRPr>
          </a:p>
          <a:p>
            <a:pPr algn="ctr">
              <a:lnSpc>
                <a:spcPct val="150000"/>
              </a:lnSpc>
            </a:pPr>
            <a:r>
              <a:rPr lang="ko-KR" altLang="en-US" sz="1400" dirty="0">
                <a:latin typeface="+mj-ea"/>
                <a:ea typeface="+mj-ea"/>
              </a:rPr>
              <a:t>스탠드 형 설치</a:t>
            </a:r>
            <a:endParaRPr lang="en-US" altLang="ko-KR" sz="1400" dirty="0">
              <a:latin typeface="+mj-ea"/>
              <a:ea typeface="+mj-ea"/>
            </a:endParaRPr>
          </a:p>
          <a:p>
            <a:pPr algn="ctr">
              <a:lnSpc>
                <a:spcPct val="150000"/>
              </a:lnSpc>
            </a:pPr>
            <a:r>
              <a:rPr lang="en-US" altLang="ko-KR" sz="1400" dirty="0">
                <a:latin typeface="+mj-ea"/>
                <a:ea typeface="+mj-ea"/>
              </a:rPr>
              <a:t>(</a:t>
            </a:r>
            <a:r>
              <a:rPr lang="ko-KR" altLang="en-US" sz="1400" dirty="0">
                <a:latin typeface="+mj-ea"/>
                <a:ea typeface="+mj-ea"/>
              </a:rPr>
              <a:t>설치 공간이 없을 시</a:t>
            </a:r>
            <a:r>
              <a:rPr lang="en-US" altLang="ko-KR" sz="1400" dirty="0">
                <a:latin typeface="+mj-ea"/>
                <a:ea typeface="+mj-ea"/>
              </a:rPr>
              <a:t>)</a:t>
            </a:r>
            <a:endParaRPr lang="ko-KR" altLang="en-US" sz="1400" dirty="0">
              <a:latin typeface="+mj-ea"/>
              <a:ea typeface="+mj-ea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5852498-29EE-D3FD-C27C-3D4995725CD6}"/>
              </a:ext>
            </a:extLst>
          </p:cNvPr>
          <p:cNvSpPr txBox="1"/>
          <p:nvPr/>
        </p:nvSpPr>
        <p:spPr>
          <a:xfrm>
            <a:off x="7374021" y="5445224"/>
            <a:ext cx="2034532" cy="1020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1400" dirty="0">
                <a:latin typeface="+mj-ea"/>
                <a:ea typeface="+mj-ea"/>
              </a:rPr>
              <a:t>그리스트랩 외부 </a:t>
            </a:r>
            <a:endParaRPr lang="en-US" altLang="ko-KR" sz="1400" dirty="0">
              <a:latin typeface="+mj-ea"/>
              <a:ea typeface="+mj-ea"/>
            </a:endParaRPr>
          </a:p>
          <a:p>
            <a:pPr algn="ctr">
              <a:lnSpc>
                <a:spcPct val="150000"/>
              </a:lnSpc>
            </a:pPr>
            <a:r>
              <a:rPr lang="ko-KR" altLang="en-US" sz="1400" dirty="0">
                <a:latin typeface="+mj-ea"/>
                <a:ea typeface="+mj-ea"/>
              </a:rPr>
              <a:t>분리형 설치</a:t>
            </a:r>
            <a:endParaRPr lang="en-US" altLang="ko-KR" sz="1400" dirty="0">
              <a:latin typeface="+mj-ea"/>
              <a:ea typeface="+mj-ea"/>
            </a:endParaRPr>
          </a:p>
          <a:p>
            <a:pPr algn="ctr">
              <a:lnSpc>
                <a:spcPct val="150000"/>
              </a:lnSpc>
            </a:pPr>
            <a:r>
              <a:rPr lang="en-US" altLang="ko-KR" sz="1400" dirty="0">
                <a:latin typeface="+mj-ea"/>
                <a:ea typeface="+mj-ea"/>
              </a:rPr>
              <a:t>(</a:t>
            </a:r>
            <a:r>
              <a:rPr lang="ko-KR" altLang="en-US" sz="1400" dirty="0">
                <a:latin typeface="+mj-ea"/>
                <a:ea typeface="+mj-ea"/>
              </a:rPr>
              <a:t>그리스트랩과 분리 시</a:t>
            </a:r>
            <a:r>
              <a:rPr lang="en-US" altLang="ko-KR" sz="1400" dirty="0">
                <a:latin typeface="+mj-ea"/>
                <a:ea typeface="+mj-ea"/>
              </a:rPr>
              <a:t>)</a:t>
            </a:r>
            <a:endParaRPr lang="ko-KR" altLang="en-US" sz="1400" dirty="0">
              <a:latin typeface="+mj-ea"/>
              <a:ea typeface="+mj-ea"/>
            </a:endParaRPr>
          </a:p>
        </p:txBody>
      </p:sp>
      <p:sp>
        <p:nvSpPr>
          <p:cNvPr id="21" name="화살표: 오른쪽 20">
            <a:extLst>
              <a:ext uri="{FF2B5EF4-FFF2-40B4-BE49-F238E27FC236}">
                <a16:creationId xmlns:a16="http://schemas.microsoft.com/office/drawing/2014/main" id="{2F7D4D1F-874C-5375-0F7F-AB8D77A2BFFF}"/>
              </a:ext>
            </a:extLst>
          </p:cNvPr>
          <p:cNvSpPr/>
          <p:nvPr/>
        </p:nvSpPr>
        <p:spPr>
          <a:xfrm>
            <a:off x="272480" y="6562617"/>
            <a:ext cx="216024" cy="223984"/>
          </a:xfrm>
          <a:prstGeom prst="righ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F7FAD5F-F785-9CB6-BC90-154B73E302DC}"/>
              </a:ext>
            </a:extLst>
          </p:cNvPr>
          <p:cNvSpPr txBox="1"/>
          <p:nvPr/>
        </p:nvSpPr>
        <p:spPr>
          <a:xfrm>
            <a:off x="488504" y="6464017"/>
            <a:ext cx="9365064" cy="3336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200" dirty="0">
                <a:latin typeface="+mn-ea"/>
              </a:rPr>
              <a:t>설치된 모든 제품 내부에는 온도조절 및 히터가 들어가 있어 동파 예방이 되어 있고</a:t>
            </a:r>
            <a:r>
              <a:rPr lang="en-US" altLang="ko-KR" sz="1200" dirty="0">
                <a:latin typeface="+mn-ea"/>
              </a:rPr>
              <a:t>, </a:t>
            </a:r>
            <a:r>
              <a:rPr lang="ko-KR" altLang="en-US" sz="1200" dirty="0">
                <a:latin typeface="+mn-ea"/>
              </a:rPr>
              <a:t>외부 노출 시 배관에 물이 없어 누수 염려가 없음</a:t>
            </a:r>
          </a:p>
        </p:txBody>
      </p:sp>
    </p:spTree>
    <p:extLst>
      <p:ext uri="{BB962C8B-B14F-4D97-AF65-F5344CB8AC3E}">
        <p14:creationId xmlns:p14="http://schemas.microsoft.com/office/powerpoint/2010/main" val="42705908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테마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555</TotalTime>
  <Words>430</Words>
  <Application>Microsoft Office PowerPoint</Application>
  <PresentationFormat>A4 용지(210x297mm)</PresentationFormat>
  <Paragraphs>98</Paragraphs>
  <Slides>4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4</vt:i4>
      </vt:variant>
    </vt:vector>
  </HeadingPairs>
  <TitlesOfParts>
    <vt:vector size="9" baseType="lpstr">
      <vt:lpstr>Aptos</vt:lpstr>
      <vt:lpstr>Aptos Display</vt:lpstr>
      <vt:lpstr>Arial</vt:lpstr>
      <vt:lpstr>Wingdings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min-joo Jung</dc:creator>
  <cp:lastModifiedBy>min-joo Jung</cp:lastModifiedBy>
  <cp:revision>2</cp:revision>
  <dcterms:created xsi:type="dcterms:W3CDTF">2024-03-12T02:08:54Z</dcterms:created>
  <dcterms:modified xsi:type="dcterms:W3CDTF">2024-03-12T11:24:21Z</dcterms:modified>
</cp:coreProperties>
</file>